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8"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31" autoAdjust="0"/>
  </p:normalViewPr>
  <p:slideViewPr>
    <p:cSldViewPr>
      <p:cViewPr varScale="1">
        <p:scale>
          <a:sx n="86" d="100"/>
          <a:sy n="86" d="100"/>
        </p:scale>
        <p:origin x="23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A0B88E-EC58-4547-BCC3-09F91701642C}" type="doc">
      <dgm:prSet loTypeId="urn:microsoft.com/office/officeart/2005/8/layout/default" loCatId="list" qsTypeId="urn:microsoft.com/office/officeart/2005/8/quickstyle/3d1" qsCatId="3D" csTypeId="urn:microsoft.com/office/officeart/2005/8/colors/accent0_3" csCatId="mainScheme" phldr="1"/>
      <dgm:spPr/>
      <dgm:t>
        <a:bodyPr/>
        <a:lstStyle/>
        <a:p>
          <a:endParaRPr lang="en-NZ"/>
        </a:p>
      </dgm:t>
    </dgm:pt>
    <dgm:pt modelId="{28D823A2-A3B6-4719-8B6A-16DD827C5CD3}">
      <dgm:prSet phldrT="[Text]"/>
      <dgm:spPr/>
      <dgm:t>
        <a:bodyPr/>
        <a:lstStyle/>
        <a:p>
          <a:r>
            <a:rPr lang="en-NZ" dirty="0" smtClean="0"/>
            <a:t>To lead a coordinated interagency response</a:t>
          </a:r>
          <a:endParaRPr lang="en-NZ" dirty="0"/>
        </a:p>
      </dgm:t>
    </dgm:pt>
    <dgm:pt modelId="{1A25CD4F-2DC2-4568-8008-01144EFF1721}" type="parTrans" cxnId="{1A73F753-E27C-4652-801F-D7399D78E4A2}">
      <dgm:prSet/>
      <dgm:spPr/>
      <dgm:t>
        <a:bodyPr/>
        <a:lstStyle/>
        <a:p>
          <a:endParaRPr lang="en-NZ"/>
        </a:p>
      </dgm:t>
    </dgm:pt>
    <dgm:pt modelId="{0CD91991-4669-4AAE-9C6F-678AE2E471AF}" type="sibTrans" cxnId="{1A73F753-E27C-4652-801F-D7399D78E4A2}">
      <dgm:prSet/>
      <dgm:spPr/>
      <dgm:t>
        <a:bodyPr/>
        <a:lstStyle/>
        <a:p>
          <a:endParaRPr lang="en-NZ"/>
        </a:p>
      </dgm:t>
    </dgm:pt>
    <dgm:pt modelId="{090F0A75-7D09-4AFF-9824-5C41D11E2A7E}">
      <dgm:prSet phldrT="[Text]"/>
      <dgm:spPr/>
      <dgm:t>
        <a:bodyPr/>
        <a:lstStyle/>
        <a:p>
          <a:r>
            <a:rPr lang="en-NZ" dirty="0" smtClean="0"/>
            <a:t>To support a coordinated interagency response</a:t>
          </a:r>
          <a:endParaRPr lang="en-NZ" dirty="0"/>
        </a:p>
      </dgm:t>
    </dgm:pt>
    <dgm:pt modelId="{9B291E28-FB7C-4FB5-9108-8FF9122E51EE}" type="parTrans" cxnId="{AD77D20C-B754-433D-8E40-2600E78F7933}">
      <dgm:prSet/>
      <dgm:spPr/>
      <dgm:t>
        <a:bodyPr/>
        <a:lstStyle/>
        <a:p>
          <a:endParaRPr lang="en-NZ"/>
        </a:p>
      </dgm:t>
    </dgm:pt>
    <dgm:pt modelId="{09ECCACD-B803-4528-93A3-5B870B49E6EB}" type="sibTrans" cxnId="{AD77D20C-B754-433D-8E40-2600E78F7933}">
      <dgm:prSet/>
      <dgm:spPr/>
      <dgm:t>
        <a:bodyPr/>
        <a:lstStyle/>
        <a:p>
          <a:endParaRPr lang="en-NZ"/>
        </a:p>
      </dgm:t>
    </dgm:pt>
    <dgm:pt modelId="{90DF6751-12EB-41C8-90A5-CD1DE1D65543}">
      <dgm:prSet phldrT="[Text]"/>
      <dgm:spPr/>
      <dgm:t>
        <a:bodyPr/>
        <a:lstStyle/>
        <a:p>
          <a:r>
            <a:rPr lang="en-NZ" dirty="0" smtClean="0"/>
            <a:t>To conduct high-level all of government decision making</a:t>
          </a:r>
          <a:endParaRPr lang="en-NZ" dirty="0"/>
        </a:p>
      </dgm:t>
    </dgm:pt>
    <dgm:pt modelId="{70143F61-8BDF-452D-8FFE-6F3BBC5B0782}" type="parTrans" cxnId="{84CC0CD6-469A-476F-B055-ADF08C226715}">
      <dgm:prSet/>
      <dgm:spPr/>
      <dgm:t>
        <a:bodyPr/>
        <a:lstStyle/>
        <a:p>
          <a:endParaRPr lang="en-NZ"/>
        </a:p>
      </dgm:t>
    </dgm:pt>
    <dgm:pt modelId="{BEFFEE29-609B-42FE-9BC8-2B5EC2BEC7D3}" type="sibTrans" cxnId="{84CC0CD6-469A-476F-B055-ADF08C226715}">
      <dgm:prSet/>
      <dgm:spPr/>
      <dgm:t>
        <a:bodyPr/>
        <a:lstStyle/>
        <a:p>
          <a:endParaRPr lang="en-NZ"/>
        </a:p>
      </dgm:t>
    </dgm:pt>
    <dgm:pt modelId="{07B51B42-4E37-4294-AEA1-B2CCCFA74B1A}">
      <dgm:prSet phldrT="[Text]"/>
      <dgm:spPr/>
      <dgm:t>
        <a:bodyPr/>
        <a:lstStyle/>
        <a:p>
          <a:r>
            <a:rPr lang="en-NZ" dirty="0" smtClean="0"/>
            <a:t>To deliver effective public information management</a:t>
          </a:r>
          <a:endParaRPr lang="en-NZ" dirty="0"/>
        </a:p>
      </dgm:t>
    </dgm:pt>
    <dgm:pt modelId="{C38FD318-B6D8-43C0-B3AD-6370A6FF853B}" type="parTrans" cxnId="{536268F0-F381-46EC-B499-212DE380CB7C}">
      <dgm:prSet/>
      <dgm:spPr/>
      <dgm:t>
        <a:bodyPr/>
        <a:lstStyle/>
        <a:p>
          <a:endParaRPr lang="en-NZ"/>
        </a:p>
      </dgm:t>
    </dgm:pt>
    <dgm:pt modelId="{FE8202A2-0867-4FC2-AE5E-6D8B05B4E465}" type="sibTrans" cxnId="{536268F0-F381-46EC-B499-212DE380CB7C}">
      <dgm:prSet/>
      <dgm:spPr/>
      <dgm:t>
        <a:bodyPr/>
        <a:lstStyle/>
        <a:p>
          <a:endParaRPr lang="en-NZ"/>
        </a:p>
      </dgm:t>
    </dgm:pt>
    <dgm:pt modelId="{163382DD-F38B-4BDD-B7D8-9FCB62BF69EC}">
      <dgm:prSet phldrT="[Text]"/>
      <dgm:spPr/>
      <dgm:t>
        <a:bodyPr/>
        <a:lstStyle/>
        <a:p>
          <a:r>
            <a:rPr lang="en-NZ" dirty="0" smtClean="0"/>
            <a:t>To integrate lessons identified from previous events and exercises</a:t>
          </a:r>
          <a:endParaRPr lang="en-NZ" dirty="0"/>
        </a:p>
      </dgm:t>
    </dgm:pt>
    <dgm:pt modelId="{1FB90FE2-04EC-4388-ADE1-482970DC95EB}" type="parTrans" cxnId="{06BCD5F8-7B26-48D2-8472-BAA94361D333}">
      <dgm:prSet/>
      <dgm:spPr/>
      <dgm:t>
        <a:bodyPr/>
        <a:lstStyle/>
        <a:p>
          <a:endParaRPr lang="en-NZ"/>
        </a:p>
      </dgm:t>
    </dgm:pt>
    <dgm:pt modelId="{2DC4BE88-46B8-48B7-835E-2CFA1BFA43DA}" type="sibTrans" cxnId="{06BCD5F8-7B26-48D2-8472-BAA94361D333}">
      <dgm:prSet/>
      <dgm:spPr/>
      <dgm:t>
        <a:bodyPr/>
        <a:lstStyle/>
        <a:p>
          <a:endParaRPr lang="en-NZ"/>
        </a:p>
      </dgm:t>
    </dgm:pt>
    <dgm:pt modelId="{0C7858BD-02E4-4110-A132-C25CBE09248F}">
      <dgm:prSet/>
      <dgm:spPr/>
      <dgm:t>
        <a:bodyPr/>
        <a:lstStyle/>
        <a:p>
          <a:r>
            <a:rPr lang="en-NZ" dirty="0" smtClean="0"/>
            <a:t>To initiate the transition of response to recovery</a:t>
          </a:r>
          <a:endParaRPr lang="en-NZ" dirty="0"/>
        </a:p>
      </dgm:t>
    </dgm:pt>
    <dgm:pt modelId="{C5DA5558-3B78-4674-B118-697CE9A561C0}" type="parTrans" cxnId="{F1B4210E-2450-4050-B7FD-4A889AC9159D}">
      <dgm:prSet/>
      <dgm:spPr/>
      <dgm:t>
        <a:bodyPr/>
        <a:lstStyle/>
        <a:p>
          <a:endParaRPr lang="en-NZ"/>
        </a:p>
      </dgm:t>
    </dgm:pt>
    <dgm:pt modelId="{2E465758-12E9-42FD-ADB6-444A4B830C53}" type="sibTrans" cxnId="{F1B4210E-2450-4050-B7FD-4A889AC9159D}">
      <dgm:prSet/>
      <dgm:spPr/>
      <dgm:t>
        <a:bodyPr/>
        <a:lstStyle/>
        <a:p>
          <a:endParaRPr lang="en-NZ"/>
        </a:p>
      </dgm:t>
    </dgm:pt>
    <dgm:pt modelId="{80264D4D-97EA-4C52-9293-38DFF7DD7DF8}">
      <dgm:prSet/>
      <dgm:spPr/>
      <dgm:t>
        <a:bodyPr/>
        <a:lstStyle/>
        <a:p>
          <a:r>
            <a:rPr lang="en-NZ" dirty="0" smtClean="0"/>
            <a:t>To implement business continuity arrangements</a:t>
          </a:r>
          <a:endParaRPr lang="en-NZ" dirty="0"/>
        </a:p>
      </dgm:t>
    </dgm:pt>
    <dgm:pt modelId="{BFA40C68-9466-4D44-B437-AB557D4EDD3C}" type="parTrans" cxnId="{BEE4F531-5B34-4A6F-98CD-EBE9198568EF}">
      <dgm:prSet/>
      <dgm:spPr/>
      <dgm:t>
        <a:bodyPr/>
        <a:lstStyle/>
        <a:p>
          <a:endParaRPr lang="en-NZ"/>
        </a:p>
      </dgm:t>
    </dgm:pt>
    <dgm:pt modelId="{D7448888-9689-434F-8736-35E7FD059A94}" type="sibTrans" cxnId="{BEE4F531-5B34-4A6F-98CD-EBE9198568EF}">
      <dgm:prSet/>
      <dgm:spPr/>
      <dgm:t>
        <a:bodyPr/>
        <a:lstStyle/>
        <a:p>
          <a:endParaRPr lang="en-NZ"/>
        </a:p>
      </dgm:t>
    </dgm:pt>
    <dgm:pt modelId="{2AD1BF78-32A5-44A5-B97B-00EEA8579955}">
      <dgm:prSet/>
      <dgm:spPr/>
      <dgm:t>
        <a:bodyPr/>
        <a:lstStyle/>
        <a:p>
          <a:r>
            <a:rPr lang="en-NZ" dirty="0" smtClean="0"/>
            <a:t>To effectively manage information horizontally and vertically</a:t>
          </a:r>
          <a:endParaRPr lang="en-NZ" dirty="0"/>
        </a:p>
      </dgm:t>
    </dgm:pt>
    <dgm:pt modelId="{87B1700D-2C00-4194-8552-F83F998E884E}" type="parTrans" cxnId="{2D11C7F8-C957-4D64-9E7B-00D5B72FDACC}">
      <dgm:prSet/>
      <dgm:spPr/>
      <dgm:t>
        <a:bodyPr/>
        <a:lstStyle/>
        <a:p>
          <a:endParaRPr lang="en-NZ"/>
        </a:p>
      </dgm:t>
    </dgm:pt>
    <dgm:pt modelId="{500A04A2-2688-4773-9B3D-D5C4B4376646}" type="sibTrans" cxnId="{2D11C7F8-C957-4D64-9E7B-00D5B72FDACC}">
      <dgm:prSet/>
      <dgm:spPr/>
      <dgm:t>
        <a:bodyPr/>
        <a:lstStyle/>
        <a:p>
          <a:endParaRPr lang="en-NZ"/>
        </a:p>
      </dgm:t>
    </dgm:pt>
    <dgm:pt modelId="{B75B5B79-348D-4E04-8A5F-5CBA0EB5927E}">
      <dgm:prSet/>
      <dgm:spPr/>
      <dgm:t>
        <a:bodyPr/>
        <a:lstStyle/>
        <a:p>
          <a:r>
            <a:rPr lang="en-NZ" dirty="0" smtClean="0"/>
            <a:t>To further develop collaborative relationships</a:t>
          </a:r>
          <a:endParaRPr lang="en-NZ" dirty="0"/>
        </a:p>
      </dgm:t>
    </dgm:pt>
    <dgm:pt modelId="{3EA264AC-75D3-45E8-8D73-1A4D68DB9696}" type="parTrans" cxnId="{6EC374DC-633B-40CB-8E94-79C100373FD7}">
      <dgm:prSet/>
      <dgm:spPr/>
      <dgm:t>
        <a:bodyPr/>
        <a:lstStyle/>
        <a:p>
          <a:endParaRPr lang="en-NZ"/>
        </a:p>
      </dgm:t>
    </dgm:pt>
    <dgm:pt modelId="{B27742CB-1EB7-402D-BC2E-5C903AF314FA}" type="sibTrans" cxnId="{6EC374DC-633B-40CB-8E94-79C100373FD7}">
      <dgm:prSet/>
      <dgm:spPr/>
      <dgm:t>
        <a:bodyPr/>
        <a:lstStyle/>
        <a:p>
          <a:endParaRPr lang="en-NZ"/>
        </a:p>
      </dgm:t>
    </dgm:pt>
    <dgm:pt modelId="{C3819369-CC6D-4060-AD76-D72965EF531C}" type="pres">
      <dgm:prSet presAssocID="{A1A0B88E-EC58-4547-BCC3-09F91701642C}" presName="diagram" presStyleCnt="0">
        <dgm:presLayoutVars>
          <dgm:dir/>
          <dgm:resizeHandles val="exact"/>
        </dgm:presLayoutVars>
      </dgm:prSet>
      <dgm:spPr/>
      <dgm:t>
        <a:bodyPr/>
        <a:lstStyle/>
        <a:p>
          <a:endParaRPr lang="en-NZ"/>
        </a:p>
      </dgm:t>
    </dgm:pt>
    <dgm:pt modelId="{333A1127-1860-4FD8-BCA2-02A8D5EC17E3}" type="pres">
      <dgm:prSet presAssocID="{28D823A2-A3B6-4719-8B6A-16DD827C5CD3}" presName="node" presStyleLbl="node1" presStyleIdx="0" presStyleCnt="9">
        <dgm:presLayoutVars>
          <dgm:bulletEnabled val="1"/>
        </dgm:presLayoutVars>
      </dgm:prSet>
      <dgm:spPr/>
      <dgm:t>
        <a:bodyPr/>
        <a:lstStyle/>
        <a:p>
          <a:endParaRPr lang="en-NZ"/>
        </a:p>
      </dgm:t>
    </dgm:pt>
    <dgm:pt modelId="{FA37AEA0-1597-4B70-9B85-73E87D38519B}" type="pres">
      <dgm:prSet presAssocID="{0CD91991-4669-4AAE-9C6F-678AE2E471AF}" presName="sibTrans" presStyleCnt="0"/>
      <dgm:spPr/>
      <dgm:t>
        <a:bodyPr/>
        <a:lstStyle/>
        <a:p>
          <a:endParaRPr lang="en-NZ"/>
        </a:p>
      </dgm:t>
    </dgm:pt>
    <dgm:pt modelId="{CA815207-23EA-4965-8287-1432A2EF0AB9}" type="pres">
      <dgm:prSet presAssocID="{090F0A75-7D09-4AFF-9824-5C41D11E2A7E}" presName="node" presStyleLbl="node1" presStyleIdx="1" presStyleCnt="9">
        <dgm:presLayoutVars>
          <dgm:bulletEnabled val="1"/>
        </dgm:presLayoutVars>
      </dgm:prSet>
      <dgm:spPr/>
      <dgm:t>
        <a:bodyPr/>
        <a:lstStyle/>
        <a:p>
          <a:endParaRPr lang="en-NZ"/>
        </a:p>
      </dgm:t>
    </dgm:pt>
    <dgm:pt modelId="{C6B9B124-27D6-402A-980E-F019E50B8B2F}" type="pres">
      <dgm:prSet presAssocID="{09ECCACD-B803-4528-93A3-5B870B49E6EB}" presName="sibTrans" presStyleCnt="0"/>
      <dgm:spPr/>
      <dgm:t>
        <a:bodyPr/>
        <a:lstStyle/>
        <a:p>
          <a:endParaRPr lang="en-NZ"/>
        </a:p>
      </dgm:t>
    </dgm:pt>
    <dgm:pt modelId="{8679AECE-5BE9-4EBE-98ED-4F9044C81745}" type="pres">
      <dgm:prSet presAssocID="{90DF6751-12EB-41C8-90A5-CD1DE1D65543}" presName="node" presStyleLbl="node1" presStyleIdx="2" presStyleCnt="9">
        <dgm:presLayoutVars>
          <dgm:bulletEnabled val="1"/>
        </dgm:presLayoutVars>
      </dgm:prSet>
      <dgm:spPr/>
      <dgm:t>
        <a:bodyPr/>
        <a:lstStyle/>
        <a:p>
          <a:endParaRPr lang="en-NZ"/>
        </a:p>
      </dgm:t>
    </dgm:pt>
    <dgm:pt modelId="{2FE815E0-187D-4FFA-B0F6-526BFCCEF63A}" type="pres">
      <dgm:prSet presAssocID="{BEFFEE29-609B-42FE-9BC8-2B5EC2BEC7D3}" presName="sibTrans" presStyleCnt="0"/>
      <dgm:spPr/>
      <dgm:t>
        <a:bodyPr/>
        <a:lstStyle/>
        <a:p>
          <a:endParaRPr lang="en-NZ"/>
        </a:p>
      </dgm:t>
    </dgm:pt>
    <dgm:pt modelId="{0C558A40-7A1C-45F0-B035-CC10B5E0EF63}" type="pres">
      <dgm:prSet presAssocID="{0C7858BD-02E4-4110-A132-C25CBE09248F}" presName="node" presStyleLbl="node1" presStyleIdx="3" presStyleCnt="9">
        <dgm:presLayoutVars>
          <dgm:bulletEnabled val="1"/>
        </dgm:presLayoutVars>
      </dgm:prSet>
      <dgm:spPr/>
      <dgm:t>
        <a:bodyPr/>
        <a:lstStyle/>
        <a:p>
          <a:endParaRPr lang="en-NZ"/>
        </a:p>
      </dgm:t>
    </dgm:pt>
    <dgm:pt modelId="{5B037521-E513-41CB-A676-ECF1D4B5949F}" type="pres">
      <dgm:prSet presAssocID="{2E465758-12E9-42FD-ADB6-444A4B830C53}" presName="sibTrans" presStyleCnt="0"/>
      <dgm:spPr/>
      <dgm:t>
        <a:bodyPr/>
        <a:lstStyle/>
        <a:p>
          <a:endParaRPr lang="en-NZ"/>
        </a:p>
      </dgm:t>
    </dgm:pt>
    <dgm:pt modelId="{19D08BB9-0FC8-47D6-A979-3E4DBFA4CC00}" type="pres">
      <dgm:prSet presAssocID="{80264D4D-97EA-4C52-9293-38DFF7DD7DF8}" presName="node" presStyleLbl="node1" presStyleIdx="4" presStyleCnt="9">
        <dgm:presLayoutVars>
          <dgm:bulletEnabled val="1"/>
        </dgm:presLayoutVars>
      </dgm:prSet>
      <dgm:spPr/>
      <dgm:t>
        <a:bodyPr/>
        <a:lstStyle/>
        <a:p>
          <a:endParaRPr lang="en-NZ"/>
        </a:p>
      </dgm:t>
    </dgm:pt>
    <dgm:pt modelId="{0A1689B9-32FC-475D-B5BD-99032F6E3080}" type="pres">
      <dgm:prSet presAssocID="{D7448888-9689-434F-8736-35E7FD059A94}" presName="sibTrans" presStyleCnt="0"/>
      <dgm:spPr/>
      <dgm:t>
        <a:bodyPr/>
        <a:lstStyle/>
        <a:p>
          <a:endParaRPr lang="en-NZ"/>
        </a:p>
      </dgm:t>
    </dgm:pt>
    <dgm:pt modelId="{D7423A86-655B-4068-85FD-6AF9E20C47EA}" type="pres">
      <dgm:prSet presAssocID="{2AD1BF78-32A5-44A5-B97B-00EEA8579955}" presName="node" presStyleLbl="node1" presStyleIdx="5" presStyleCnt="9">
        <dgm:presLayoutVars>
          <dgm:bulletEnabled val="1"/>
        </dgm:presLayoutVars>
      </dgm:prSet>
      <dgm:spPr/>
      <dgm:t>
        <a:bodyPr/>
        <a:lstStyle/>
        <a:p>
          <a:endParaRPr lang="en-NZ"/>
        </a:p>
      </dgm:t>
    </dgm:pt>
    <dgm:pt modelId="{D1EEEF76-E08D-4CF9-AC64-84923D284914}" type="pres">
      <dgm:prSet presAssocID="{500A04A2-2688-4773-9B3D-D5C4B4376646}" presName="sibTrans" presStyleCnt="0"/>
      <dgm:spPr/>
      <dgm:t>
        <a:bodyPr/>
        <a:lstStyle/>
        <a:p>
          <a:endParaRPr lang="en-NZ"/>
        </a:p>
      </dgm:t>
    </dgm:pt>
    <dgm:pt modelId="{FF10DD74-2BD8-400C-BAFA-EE88F028E7A6}" type="pres">
      <dgm:prSet presAssocID="{07B51B42-4E37-4294-AEA1-B2CCCFA74B1A}" presName="node" presStyleLbl="node1" presStyleIdx="6" presStyleCnt="9">
        <dgm:presLayoutVars>
          <dgm:bulletEnabled val="1"/>
        </dgm:presLayoutVars>
      </dgm:prSet>
      <dgm:spPr/>
      <dgm:t>
        <a:bodyPr/>
        <a:lstStyle/>
        <a:p>
          <a:endParaRPr lang="en-NZ"/>
        </a:p>
      </dgm:t>
    </dgm:pt>
    <dgm:pt modelId="{0CCD7221-BD31-4F66-9D50-0F2D53A41B1A}" type="pres">
      <dgm:prSet presAssocID="{FE8202A2-0867-4FC2-AE5E-6D8B05B4E465}" presName="sibTrans" presStyleCnt="0"/>
      <dgm:spPr/>
      <dgm:t>
        <a:bodyPr/>
        <a:lstStyle/>
        <a:p>
          <a:endParaRPr lang="en-NZ"/>
        </a:p>
      </dgm:t>
    </dgm:pt>
    <dgm:pt modelId="{B99547F9-A755-40E5-8A94-E6F2CC88999E}" type="pres">
      <dgm:prSet presAssocID="{163382DD-F38B-4BDD-B7D8-9FCB62BF69EC}" presName="node" presStyleLbl="node1" presStyleIdx="7" presStyleCnt="9">
        <dgm:presLayoutVars>
          <dgm:bulletEnabled val="1"/>
        </dgm:presLayoutVars>
      </dgm:prSet>
      <dgm:spPr/>
      <dgm:t>
        <a:bodyPr/>
        <a:lstStyle/>
        <a:p>
          <a:endParaRPr lang="en-NZ"/>
        </a:p>
      </dgm:t>
    </dgm:pt>
    <dgm:pt modelId="{22E3EA84-01B6-46C0-B51B-7EB9B3CD3303}" type="pres">
      <dgm:prSet presAssocID="{2DC4BE88-46B8-48B7-835E-2CFA1BFA43DA}" presName="sibTrans" presStyleCnt="0"/>
      <dgm:spPr/>
      <dgm:t>
        <a:bodyPr/>
        <a:lstStyle/>
        <a:p>
          <a:endParaRPr lang="en-NZ"/>
        </a:p>
      </dgm:t>
    </dgm:pt>
    <dgm:pt modelId="{8F83F9B5-7DB1-49EA-B171-531728341483}" type="pres">
      <dgm:prSet presAssocID="{B75B5B79-348D-4E04-8A5F-5CBA0EB5927E}" presName="node" presStyleLbl="node1" presStyleIdx="8" presStyleCnt="9">
        <dgm:presLayoutVars>
          <dgm:bulletEnabled val="1"/>
        </dgm:presLayoutVars>
      </dgm:prSet>
      <dgm:spPr/>
      <dgm:t>
        <a:bodyPr/>
        <a:lstStyle/>
        <a:p>
          <a:endParaRPr lang="en-NZ"/>
        </a:p>
      </dgm:t>
    </dgm:pt>
  </dgm:ptLst>
  <dgm:cxnLst>
    <dgm:cxn modelId="{1EFF9E60-736F-4988-94B2-89E979E8E101}" type="presOf" srcId="{B75B5B79-348D-4E04-8A5F-5CBA0EB5927E}" destId="{8F83F9B5-7DB1-49EA-B171-531728341483}" srcOrd="0" destOrd="0" presId="urn:microsoft.com/office/officeart/2005/8/layout/default"/>
    <dgm:cxn modelId="{06BCD5F8-7B26-48D2-8472-BAA94361D333}" srcId="{A1A0B88E-EC58-4547-BCC3-09F91701642C}" destId="{163382DD-F38B-4BDD-B7D8-9FCB62BF69EC}" srcOrd="7" destOrd="0" parTransId="{1FB90FE2-04EC-4388-ADE1-482970DC95EB}" sibTransId="{2DC4BE88-46B8-48B7-835E-2CFA1BFA43DA}"/>
    <dgm:cxn modelId="{5A81356A-E4FE-437B-9F72-AEA49EC3841F}" type="presOf" srcId="{0C7858BD-02E4-4110-A132-C25CBE09248F}" destId="{0C558A40-7A1C-45F0-B035-CC10B5E0EF63}" srcOrd="0" destOrd="0" presId="urn:microsoft.com/office/officeart/2005/8/layout/default"/>
    <dgm:cxn modelId="{1A73F753-E27C-4652-801F-D7399D78E4A2}" srcId="{A1A0B88E-EC58-4547-BCC3-09F91701642C}" destId="{28D823A2-A3B6-4719-8B6A-16DD827C5CD3}" srcOrd="0" destOrd="0" parTransId="{1A25CD4F-2DC2-4568-8008-01144EFF1721}" sibTransId="{0CD91991-4669-4AAE-9C6F-678AE2E471AF}"/>
    <dgm:cxn modelId="{09B8226C-DB5C-4CBD-89BB-0724EBAB8482}" type="presOf" srcId="{2AD1BF78-32A5-44A5-B97B-00EEA8579955}" destId="{D7423A86-655B-4068-85FD-6AF9E20C47EA}" srcOrd="0" destOrd="0" presId="urn:microsoft.com/office/officeart/2005/8/layout/default"/>
    <dgm:cxn modelId="{42458D22-8E81-4BAF-91B9-B8F97E95C4E1}" type="presOf" srcId="{07B51B42-4E37-4294-AEA1-B2CCCFA74B1A}" destId="{FF10DD74-2BD8-400C-BAFA-EE88F028E7A6}" srcOrd="0" destOrd="0" presId="urn:microsoft.com/office/officeart/2005/8/layout/default"/>
    <dgm:cxn modelId="{AD77D20C-B754-433D-8E40-2600E78F7933}" srcId="{A1A0B88E-EC58-4547-BCC3-09F91701642C}" destId="{090F0A75-7D09-4AFF-9824-5C41D11E2A7E}" srcOrd="1" destOrd="0" parTransId="{9B291E28-FB7C-4FB5-9108-8FF9122E51EE}" sibTransId="{09ECCACD-B803-4528-93A3-5B870B49E6EB}"/>
    <dgm:cxn modelId="{6EC374DC-633B-40CB-8E94-79C100373FD7}" srcId="{A1A0B88E-EC58-4547-BCC3-09F91701642C}" destId="{B75B5B79-348D-4E04-8A5F-5CBA0EB5927E}" srcOrd="8" destOrd="0" parTransId="{3EA264AC-75D3-45E8-8D73-1A4D68DB9696}" sibTransId="{B27742CB-1EB7-402D-BC2E-5C903AF314FA}"/>
    <dgm:cxn modelId="{536268F0-F381-46EC-B499-212DE380CB7C}" srcId="{A1A0B88E-EC58-4547-BCC3-09F91701642C}" destId="{07B51B42-4E37-4294-AEA1-B2CCCFA74B1A}" srcOrd="6" destOrd="0" parTransId="{C38FD318-B6D8-43C0-B3AD-6370A6FF853B}" sibTransId="{FE8202A2-0867-4FC2-AE5E-6D8B05B4E465}"/>
    <dgm:cxn modelId="{BEE4F531-5B34-4A6F-98CD-EBE9198568EF}" srcId="{A1A0B88E-EC58-4547-BCC3-09F91701642C}" destId="{80264D4D-97EA-4C52-9293-38DFF7DD7DF8}" srcOrd="4" destOrd="0" parTransId="{BFA40C68-9466-4D44-B437-AB557D4EDD3C}" sibTransId="{D7448888-9689-434F-8736-35E7FD059A94}"/>
    <dgm:cxn modelId="{4611E64B-61E0-4A74-8C43-493B1C0E7F2B}" type="presOf" srcId="{80264D4D-97EA-4C52-9293-38DFF7DD7DF8}" destId="{19D08BB9-0FC8-47D6-A979-3E4DBFA4CC00}" srcOrd="0" destOrd="0" presId="urn:microsoft.com/office/officeart/2005/8/layout/default"/>
    <dgm:cxn modelId="{B0061B86-9A6A-4EE3-82E0-37D854A989D3}" type="presOf" srcId="{90DF6751-12EB-41C8-90A5-CD1DE1D65543}" destId="{8679AECE-5BE9-4EBE-98ED-4F9044C81745}" srcOrd="0" destOrd="0" presId="urn:microsoft.com/office/officeart/2005/8/layout/default"/>
    <dgm:cxn modelId="{F1B4210E-2450-4050-B7FD-4A889AC9159D}" srcId="{A1A0B88E-EC58-4547-BCC3-09F91701642C}" destId="{0C7858BD-02E4-4110-A132-C25CBE09248F}" srcOrd="3" destOrd="0" parTransId="{C5DA5558-3B78-4674-B118-697CE9A561C0}" sibTransId="{2E465758-12E9-42FD-ADB6-444A4B830C53}"/>
    <dgm:cxn modelId="{2D11C7F8-C957-4D64-9E7B-00D5B72FDACC}" srcId="{A1A0B88E-EC58-4547-BCC3-09F91701642C}" destId="{2AD1BF78-32A5-44A5-B97B-00EEA8579955}" srcOrd="5" destOrd="0" parTransId="{87B1700D-2C00-4194-8552-F83F998E884E}" sibTransId="{500A04A2-2688-4773-9B3D-D5C4B4376646}"/>
    <dgm:cxn modelId="{57A96B09-16AA-47AB-8505-36136A384C51}" type="presOf" srcId="{28D823A2-A3B6-4719-8B6A-16DD827C5CD3}" destId="{333A1127-1860-4FD8-BCA2-02A8D5EC17E3}" srcOrd="0" destOrd="0" presId="urn:microsoft.com/office/officeart/2005/8/layout/default"/>
    <dgm:cxn modelId="{B19AAC92-AAA1-4EFB-8D09-264566234AF5}" type="presOf" srcId="{A1A0B88E-EC58-4547-BCC3-09F91701642C}" destId="{C3819369-CC6D-4060-AD76-D72965EF531C}" srcOrd="0" destOrd="0" presId="urn:microsoft.com/office/officeart/2005/8/layout/default"/>
    <dgm:cxn modelId="{80BDF99B-01C6-4803-AE58-0176286BD404}" type="presOf" srcId="{090F0A75-7D09-4AFF-9824-5C41D11E2A7E}" destId="{CA815207-23EA-4965-8287-1432A2EF0AB9}" srcOrd="0" destOrd="0" presId="urn:microsoft.com/office/officeart/2005/8/layout/default"/>
    <dgm:cxn modelId="{FAF4EE48-C341-49AF-A950-E8137AE91905}" type="presOf" srcId="{163382DD-F38B-4BDD-B7D8-9FCB62BF69EC}" destId="{B99547F9-A755-40E5-8A94-E6F2CC88999E}" srcOrd="0" destOrd="0" presId="urn:microsoft.com/office/officeart/2005/8/layout/default"/>
    <dgm:cxn modelId="{84CC0CD6-469A-476F-B055-ADF08C226715}" srcId="{A1A0B88E-EC58-4547-BCC3-09F91701642C}" destId="{90DF6751-12EB-41C8-90A5-CD1DE1D65543}" srcOrd="2" destOrd="0" parTransId="{70143F61-8BDF-452D-8FFE-6F3BBC5B0782}" sibTransId="{BEFFEE29-609B-42FE-9BC8-2B5EC2BEC7D3}"/>
    <dgm:cxn modelId="{0C73235B-F127-4DF0-A3F3-6B75FDFF7F16}" type="presParOf" srcId="{C3819369-CC6D-4060-AD76-D72965EF531C}" destId="{333A1127-1860-4FD8-BCA2-02A8D5EC17E3}" srcOrd="0" destOrd="0" presId="urn:microsoft.com/office/officeart/2005/8/layout/default"/>
    <dgm:cxn modelId="{3A37D7C2-B220-4C07-A281-4F6B84794A8D}" type="presParOf" srcId="{C3819369-CC6D-4060-AD76-D72965EF531C}" destId="{FA37AEA0-1597-4B70-9B85-73E87D38519B}" srcOrd="1" destOrd="0" presId="urn:microsoft.com/office/officeart/2005/8/layout/default"/>
    <dgm:cxn modelId="{469A7C83-EC23-4794-9260-21CDC3EF8D7D}" type="presParOf" srcId="{C3819369-CC6D-4060-AD76-D72965EF531C}" destId="{CA815207-23EA-4965-8287-1432A2EF0AB9}" srcOrd="2" destOrd="0" presId="urn:microsoft.com/office/officeart/2005/8/layout/default"/>
    <dgm:cxn modelId="{4A7331BB-7DCC-49BC-B16D-B03CFDF8804F}" type="presParOf" srcId="{C3819369-CC6D-4060-AD76-D72965EF531C}" destId="{C6B9B124-27D6-402A-980E-F019E50B8B2F}" srcOrd="3" destOrd="0" presId="urn:microsoft.com/office/officeart/2005/8/layout/default"/>
    <dgm:cxn modelId="{0DB4A594-57AF-492C-875E-4D6422A9BBD7}" type="presParOf" srcId="{C3819369-CC6D-4060-AD76-D72965EF531C}" destId="{8679AECE-5BE9-4EBE-98ED-4F9044C81745}" srcOrd="4" destOrd="0" presId="urn:microsoft.com/office/officeart/2005/8/layout/default"/>
    <dgm:cxn modelId="{AD269B06-EB8E-45ED-B067-38B971AADF41}" type="presParOf" srcId="{C3819369-CC6D-4060-AD76-D72965EF531C}" destId="{2FE815E0-187D-4FFA-B0F6-526BFCCEF63A}" srcOrd="5" destOrd="0" presId="urn:microsoft.com/office/officeart/2005/8/layout/default"/>
    <dgm:cxn modelId="{DA7C50EC-10FC-47D9-B8F4-FD2A76C02C98}" type="presParOf" srcId="{C3819369-CC6D-4060-AD76-D72965EF531C}" destId="{0C558A40-7A1C-45F0-B035-CC10B5E0EF63}" srcOrd="6" destOrd="0" presId="urn:microsoft.com/office/officeart/2005/8/layout/default"/>
    <dgm:cxn modelId="{09B4D703-F11F-455B-9B1B-EB182DA25A81}" type="presParOf" srcId="{C3819369-CC6D-4060-AD76-D72965EF531C}" destId="{5B037521-E513-41CB-A676-ECF1D4B5949F}" srcOrd="7" destOrd="0" presId="urn:microsoft.com/office/officeart/2005/8/layout/default"/>
    <dgm:cxn modelId="{9CC76ECD-BC33-46CC-9799-0595F7C000FF}" type="presParOf" srcId="{C3819369-CC6D-4060-AD76-D72965EF531C}" destId="{19D08BB9-0FC8-47D6-A979-3E4DBFA4CC00}" srcOrd="8" destOrd="0" presId="urn:microsoft.com/office/officeart/2005/8/layout/default"/>
    <dgm:cxn modelId="{F33F1336-DC23-4951-A104-4DC54A206EA3}" type="presParOf" srcId="{C3819369-CC6D-4060-AD76-D72965EF531C}" destId="{0A1689B9-32FC-475D-B5BD-99032F6E3080}" srcOrd="9" destOrd="0" presId="urn:microsoft.com/office/officeart/2005/8/layout/default"/>
    <dgm:cxn modelId="{E1FD0C39-B8ED-4C01-8A86-851DC49B1809}" type="presParOf" srcId="{C3819369-CC6D-4060-AD76-D72965EF531C}" destId="{D7423A86-655B-4068-85FD-6AF9E20C47EA}" srcOrd="10" destOrd="0" presId="urn:microsoft.com/office/officeart/2005/8/layout/default"/>
    <dgm:cxn modelId="{A1226C75-8028-4E9C-979E-BFEB5C4A1E03}" type="presParOf" srcId="{C3819369-CC6D-4060-AD76-D72965EF531C}" destId="{D1EEEF76-E08D-4CF9-AC64-84923D284914}" srcOrd="11" destOrd="0" presId="urn:microsoft.com/office/officeart/2005/8/layout/default"/>
    <dgm:cxn modelId="{97FFB178-7B10-41D1-AB77-7BD43EB81B76}" type="presParOf" srcId="{C3819369-CC6D-4060-AD76-D72965EF531C}" destId="{FF10DD74-2BD8-400C-BAFA-EE88F028E7A6}" srcOrd="12" destOrd="0" presId="urn:microsoft.com/office/officeart/2005/8/layout/default"/>
    <dgm:cxn modelId="{7F6E1688-91AA-445E-9A23-3385ABB4C58E}" type="presParOf" srcId="{C3819369-CC6D-4060-AD76-D72965EF531C}" destId="{0CCD7221-BD31-4F66-9D50-0F2D53A41B1A}" srcOrd="13" destOrd="0" presId="urn:microsoft.com/office/officeart/2005/8/layout/default"/>
    <dgm:cxn modelId="{79DF91B4-A479-464F-B46A-34769227AD31}" type="presParOf" srcId="{C3819369-CC6D-4060-AD76-D72965EF531C}" destId="{B99547F9-A755-40E5-8A94-E6F2CC88999E}" srcOrd="14" destOrd="0" presId="urn:microsoft.com/office/officeart/2005/8/layout/default"/>
    <dgm:cxn modelId="{8FA283E3-ACFE-4631-920F-BACBEEE2710A}" type="presParOf" srcId="{C3819369-CC6D-4060-AD76-D72965EF531C}" destId="{22E3EA84-01B6-46C0-B51B-7EB9B3CD3303}" srcOrd="15" destOrd="0" presId="urn:microsoft.com/office/officeart/2005/8/layout/default"/>
    <dgm:cxn modelId="{8993B338-AD5E-4FF3-AFA7-E7D77C719347}" type="presParOf" srcId="{C3819369-CC6D-4060-AD76-D72965EF531C}" destId="{8F83F9B5-7DB1-49EA-B171-531728341483}"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A1127-1860-4FD8-BCA2-02A8D5EC17E3}">
      <dsp:nvSpPr>
        <dsp:cNvPr id="0" name=""/>
        <dsp:cNvSpPr/>
      </dsp:nvSpPr>
      <dsp:spPr>
        <a:xfrm>
          <a:off x="0" y="120974"/>
          <a:ext cx="1913964" cy="1148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NZ" sz="1700" kern="1200" dirty="0" smtClean="0"/>
            <a:t>To lead a coordinated interagency response</a:t>
          </a:r>
          <a:endParaRPr lang="en-NZ" sz="1700" kern="1200" dirty="0"/>
        </a:p>
      </dsp:txBody>
      <dsp:txXfrm>
        <a:off x="0" y="120974"/>
        <a:ext cx="1913964" cy="1148378"/>
      </dsp:txXfrm>
    </dsp:sp>
    <dsp:sp modelId="{CA815207-23EA-4965-8287-1432A2EF0AB9}">
      <dsp:nvSpPr>
        <dsp:cNvPr id="0" name=""/>
        <dsp:cNvSpPr/>
      </dsp:nvSpPr>
      <dsp:spPr>
        <a:xfrm>
          <a:off x="2105361" y="120974"/>
          <a:ext cx="1913964" cy="1148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NZ" sz="1700" kern="1200" dirty="0" smtClean="0"/>
            <a:t>To support a coordinated interagency response</a:t>
          </a:r>
          <a:endParaRPr lang="en-NZ" sz="1700" kern="1200" dirty="0"/>
        </a:p>
      </dsp:txBody>
      <dsp:txXfrm>
        <a:off x="2105361" y="120974"/>
        <a:ext cx="1913964" cy="1148378"/>
      </dsp:txXfrm>
    </dsp:sp>
    <dsp:sp modelId="{8679AECE-5BE9-4EBE-98ED-4F9044C81745}">
      <dsp:nvSpPr>
        <dsp:cNvPr id="0" name=""/>
        <dsp:cNvSpPr/>
      </dsp:nvSpPr>
      <dsp:spPr>
        <a:xfrm>
          <a:off x="4210722" y="120974"/>
          <a:ext cx="1913964" cy="1148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NZ" sz="1700" kern="1200" dirty="0" smtClean="0"/>
            <a:t>To conduct high-level all of government decision making</a:t>
          </a:r>
          <a:endParaRPr lang="en-NZ" sz="1700" kern="1200" dirty="0"/>
        </a:p>
      </dsp:txBody>
      <dsp:txXfrm>
        <a:off x="4210722" y="120974"/>
        <a:ext cx="1913964" cy="1148378"/>
      </dsp:txXfrm>
    </dsp:sp>
    <dsp:sp modelId="{0C558A40-7A1C-45F0-B035-CC10B5E0EF63}">
      <dsp:nvSpPr>
        <dsp:cNvPr id="0" name=""/>
        <dsp:cNvSpPr/>
      </dsp:nvSpPr>
      <dsp:spPr>
        <a:xfrm>
          <a:off x="0" y="1460749"/>
          <a:ext cx="1913964" cy="1148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NZ" sz="1700" kern="1200" dirty="0" smtClean="0"/>
            <a:t>To initiate the transition of response to recovery</a:t>
          </a:r>
          <a:endParaRPr lang="en-NZ" sz="1700" kern="1200" dirty="0"/>
        </a:p>
      </dsp:txBody>
      <dsp:txXfrm>
        <a:off x="0" y="1460749"/>
        <a:ext cx="1913964" cy="1148378"/>
      </dsp:txXfrm>
    </dsp:sp>
    <dsp:sp modelId="{19D08BB9-0FC8-47D6-A979-3E4DBFA4CC00}">
      <dsp:nvSpPr>
        <dsp:cNvPr id="0" name=""/>
        <dsp:cNvSpPr/>
      </dsp:nvSpPr>
      <dsp:spPr>
        <a:xfrm>
          <a:off x="2105361" y="1460749"/>
          <a:ext cx="1913964" cy="1148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NZ" sz="1700" kern="1200" dirty="0" smtClean="0"/>
            <a:t>To implement business continuity arrangements</a:t>
          </a:r>
          <a:endParaRPr lang="en-NZ" sz="1700" kern="1200" dirty="0"/>
        </a:p>
      </dsp:txBody>
      <dsp:txXfrm>
        <a:off x="2105361" y="1460749"/>
        <a:ext cx="1913964" cy="1148378"/>
      </dsp:txXfrm>
    </dsp:sp>
    <dsp:sp modelId="{D7423A86-655B-4068-85FD-6AF9E20C47EA}">
      <dsp:nvSpPr>
        <dsp:cNvPr id="0" name=""/>
        <dsp:cNvSpPr/>
      </dsp:nvSpPr>
      <dsp:spPr>
        <a:xfrm>
          <a:off x="4210722" y="1460749"/>
          <a:ext cx="1913964" cy="1148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NZ" sz="1700" kern="1200" dirty="0" smtClean="0"/>
            <a:t>To effectively manage information horizontally and vertically</a:t>
          </a:r>
          <a:endParaRPr lang="en-NZ" sz="1700" kern="1200" dirty="0"/>
        </a:p>
      </dsp:txBody>
      <dsp:txXfrm>
        <a:off x="4210722" y="1460749"/>
        <a:ext cx="1913964" cy="1148378"/>
      </dsp:txXfrm>
    </dsp:sp>
    <dsp:sp modelId="{FF10DD74-2BD8-400C-BAFA-EE88F028E7A6}">
      <dsp:nvSpPr>
        <dsp:cNvPr id="0" name=""/>
        <dsp:cNvSpPr/>
      </dsp:nvSpPr>
      <dsp:spPr>
        <a:xfrm>
          <a:off x="0" y="2800524"/>
          <a:ext cx="1913964" cy="1148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NZ" sz="1700" kern="1200" dirty="0" smtClean="0"/>
            <a:t>To deliver effective public information management</a:t>
          </a:r>
          <a:endParaRPr lang="en-NZ" sz="1700" kern="1200" dirty="0"/>
        </a:p>
      </dsp:txBody>
      <dsp:txXfrm>
        <a:off x="0" y="2800524"/>
        <a:ext cx="1913964" cy="1148378"/>
      </dsp:txXfrm>
    </dsp:sp>
    <dsp:sp modelId="{B99547F9-A755-40E5-8A94-E6F2CC88999E}">
      <dsp:nvSpPr>
        <dsp:cNvPr id="0" name=""/>
        <dsp:cNvSpPr/>
      </dsp:nvSpPr>
      <dsp:spPr>
        <a:xfrm>
          <a:off x="2105361" y="2800524"/>
          <a:ext cx="1913964" cy="1148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NZ" sz="1700" kern="1200" dirty="0" smtClean="0"/>
            <a:t>To integrate lessons identified from previous events and exercises</a:t>
          </a:r>
          <a:endParaRPr lang="en-NZ" sz="1700" kern="1200" dirty="0"/>
        </a:p>
      </dsp:txBody>
      <dsp:txXfrm>
        <a:off x="2105361" y="2800524"/>
        <a:ext cx="1913964" cy="1148378"/>
      </dsp:txXfrm>
    </dsp:sp>
    <dsp:sp modelId="{8F83F9B5-7DB1-49EA-B171-531728341483}">
      <dsp:nvSpPr>
        <dsp:cNvPr id="0" name=""/>
        <dsp:cNvSpPr/>
      </dsp:nvSpPr>
      <dsp:spPr>
        <a:xfrm>
          <a:off x="4210722" y="2800524"/>
          <a:ext cx="1913964" cy="1148378"/>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NZ" sz="1700" kern="1200" dirty="0" smtClean="0"/>
            <a:t>To further develop collaborative relationships</a:t>
          </a:r>
          <a:endParaRPr lang="en-NZ" sz="1700" kern="1200" dirty="0"/>
        </a:p>
      </dsp:txBody>
      <dsp:txXfrm>
        <a:off x="4210722" y="2800524"/>
        <a:ext cx="1913964" cy="11483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5BEF9B0-EC3F-4732-8D78-ACEC7FC5D91A}" type="datetimeFigureOut">
              <a:rPr lang="en-NZ" smtClean="0"/>
              <a:t>25/07/2016</a:t>
            </a:fld>
            <a:endParaRPr lang="en-NZ"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052AC91-B25C-42D2-8F43-D0EB248C02D0}" type="slidenum">
              <a:rPr lang="en-NZ" smtClean="0"/>
              <a:t>‹#›</a:t>
            </a:fld>
            <a:endParaRPr lang="en-NZ" dirty="0"/>
          </a:p>
        </p:txBody>
      </p:sp>
    </p:spTree>
    <p:extLst>
      <p:ext uri="{BB962C8B-B14F-4D97-AF65-F5344CB8AC3E}">
        <p14:creationId xmlns:p14="http://schemas.microsoft.com/office/powerpoint/2010/main" val="315647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01BEF82-B3D6-45A4-8AED-9BCE8A079223}" type="datetimeFigureOut">
              <a:rPr lang="en-NZ" smtClean="0"/>
              <a:t>25/07/2016</a:t>
            </a:fld>
            <a:endParaRPr lang="en-NZ"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1455D5F-BE51-4DC9-B9FF-1D85E8C5E391}" type="slidenum">
              <a:rPr lang="en-NZ" smtClean="0"/>
              <a:t>‹#›</a:t>
            </a:fld>
            <a:endParaRPr lang="en-NZ" dirty="0"/>
          </a:p>
        </p:txBody>
      </p:sp>
    </p:spTree>
    <p:extLst>
      <p:ext uri="{BB962C8B-B14F-4D97-AF65-F5344CB8AC3E}">
        <p14:creationId xmlns:p14="http://schemas.microsoft.com/office/powerpoint/2010/main" val="203997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1455D5F-BE51-4DC9-B9FF-1D85E8C5E391}" type="slidenum">
              <a:rPr lang="en-NZ" smtClean="0"/>
              <a:t>1</a:t>
            </a:fld>
            <a:endParaRPr lang="en-NZ" dirty="0"/>
          </a:p>
        </p:txBody>
      </p:sp>
    </p:spTree>
    <p:extLst>
      <p:ext uri="{BB962C8B-B14F-4D97-AF65-F5344CB8AC3E}">
        <p14:creationId xmlns:p14="http://schemas.microsoft.com/office/powerpoint/2010/main" val="1212625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a:r>
              <a:rPr lang="en-NZ" altLang="en-US" dirty="0" smtClean="0">
                <a:latin typeface="Arial" panose="020B0604020202020204" pitchFamily="34" charset="0"/>
              </a:rPr>
              <a:t>Day 3 of the exercise falls a further two weeks later, and is two weeks after the tsunami impact in exercise activity (</a:t>
            </a:r>
            <a:r>
              <a:rPr lang="en-NZ" altLang="en-US" dirty="0" err="1" smtClean="0">
                <a:latin typeface="Arial" panose="020B0604020202020204" pitchFamily="34" charset="0"/>
              </a:rPr>
              <a:t>ie</a:t>
            </a:r>
            <a:r>
              <a:rPr lang="en-NZ" altLang="en-US" dirty="0" smtClean="0">
                <a:latin typeface="Arial" panose="020B0604020202020204" pitchFamily="34" charset="0"/>
              </a:rPr>
              <a:t> D+13).</a:t>
            </a:r>
          </a:p>
          <a:p>
            <a:pPr marL="685800" lvl="1"/>
            <a:r>
              <a:rPr lang="en-NZ" altLang="en-US" dirty="0" smtClean="0">
                <a:latin typeface="Arial" panose="020B0604020202020204" pitchFamily="34" charset="0"/>
              </a:rPr>
              <a:t>Day 3 of the exercise will be about testing the early elements of recovery, including the transition to recovery and recovery arrangements.  </a:t>
            </a:r>
          </a:p>
          <a:p>
            <a:pPr marL="685800" lvl="1"/>
            <a:endParaRPr lang="en-NZ" altLang="en-US" dirty="0" smtClean="0">
              <a:latin typeface="Arial" panose="020B0604020202020204" pitchFamily="34" charset="0"/>
            </a:endParaRPr>
          </a:p>
          <a:p>
            <a:pPr marL="685800" lvl="1"/>
            <a:r>
              <a:rPr lang="en-NZ" altLang="en-US" dirty="0" smtClean="0">
                <a:latin typeface="Arial" panose="020B0604020202020204" pitchFamily="34" charset="0"/>
              </a:rPr>
              <a:t>Again, the intervening 2 weeks will allow participants to work towards a workshop to discuss how they will transition from Response to Recovery in order to exercise some of the new recovery arrangements that will come into effect once new legislation has passed and to also help to develop further recovery arrangements.</a:t>
            </a:r>
          </a:p>
        </p:txBody>
      </p:sp>
      <p:sp>
        <p:nvSpPr>
          <p:cNvPr id="4" name="Slide Number Placeholder 3"/>
          <p:cNvSpPr>
            <a:spLocks noGrp="1"/>
          </p:cNvSpPr>
          <p:nvPr>
            <p:ph type="sldNum" sz="quarter" idx="10"/>
          </p:nvPr>
        </p:nvSpPr>
        <p:spPr/>
        <p:txBody>
          <a:bodyPr/>
          <a:lstStyle/>
          <a:p>
            <a:fld id="{F65A3265-95B0-4030-A696-61928EC1CED7}" type="slidenum">
              <a:rPr lang="en-NZ" smtClean="0"/>
              <a:t>10</a:t>
            </a:fld>
            <a:endParaRPr lang="en-NZ" dirty="0"/>
          </a:p>
        </p:txBody>
      </p:sp>
    </p:spTree>
    <p:extLst>
      <p:ext uri="{BB962C8B-B14F-4D97-AF65-F5344CB8AC3E}">
        <p14:creationId xmlns:p14="http://schemas.microsoft.com/office/powerpoint/2010/main" val="2461553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altLang="en-US" dirty="0" smtClean="0"/>
              <a:t>Day</a:t>
            </a:r>
            <a:r>
              <a:rPr lang="en-NZ" altLang="en-US" baseline="0" dirty="0" smtClean="0"/>
              <a:t> One activities will be </a:t>
            </a:r>
            <a:r>
              <a:rPr lang="en-NZ" altLang="en-US" dirty="0" smtClean="0"/>
              <a:t>Initiated with a simulated PTWC bulletin for those</a:t>
            </a:r>
            <a:r>
              <a:rPr lang="en-NZ" altLang="en-US" baseline="0" dirty="0" smtClean="0"/>
              <a:t> agencies that receive these.  For those that don’t, they will receive the MCDEM National Warning System message once the MCDEM Duty Team have assessed the situation.  No players should be ‘prepositioned’ for the exercise.</a:t>
            </a:r>
            <a:endParaRPr lang="en-NZ" altLang="en-US" dirty="0" smtClean="0"/>
          </a:p>
          <a:p>
            <a:endParaRPr lang="en-NZ" dirty="0"/>
          </a:p>
        </p:txBody>
      </p:sp>
      <p:sp>
        <p:nvSpPr>
          <p:cNvPr id="4" name="Slide Number Placeholder 3"/>
          <p:cNvSpPr>
            <a:spLocks noGrp="1"/>
          </p:cNvSpPr>
          <p:nvPr>
            <p:ph type="sldNum" sz="quarter" idx="10"/>
          </p:nvPr>
        </p:nvSpPr>
        <p:spPr/>
        <p:txBody>
          <a:bodyPr/>
          <a:lstStyle/>
          <a:p>
            <a:fld id="{21455D5F-BE51-4DC9-B9FF-1D85E8C5E391}" type="slidenum">
              <a:rPr lang="en-NZ" smtClean="0"/>
              <a:t>11</a:t>
            </a:fld>
            <a:endParaRPr lang="en-NZ" dirty="0"/>
          </a:p>
        </p:txBody>
      </p:sp>
    </p:spTree>
    <p:extLst>
      <p:ext uri="{BB962C8B-B14F-4D97-AF65-F5344CB8AC3E}">
        <p14:creationId xmlns:p14="http://schemas.microsoft.com/office/powerpoint/2010/main" val="400434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Add notes regarding your agency’s exercise control arrangements.</a:t>
            </a:r>
            <a:endParaRPr lang="en-NZ" dirty="0"/>
          </a:p>
        </p:txBody>
      </p:sp>
      <p:sp>
        <p:nvSpPr>
          <p:cNvPr id="4" name="Slide Number Placeholder 3"/>
          <p:cNvSpPr>
            <a:spLocks noGrp="1"/>
          </p:cNvSpPr>
          <p:nvPr>
            <p:ph type="sldNum" sz="quarter" idx="10"/>
          </p:nvPr>
        </p:nvSpPr>
        <p:spPr/>
        <p:txBody>
          <a:bodyPr/>
          <a:lstStyle/>
          <a:p>
            <a:fld id="{21455D5F-BE51-4DC9-B9FF-1D85E8C5E391}" type="slidenum">
              <a:rPr lang="en-NZ" smtClean="0"/>
              <a:t>12</a:t>
            </a:fld>
            <a:endParaRPr lang="en-NZ" dirty="0"/>
          </a:p>
        </p:txBody>
      </p:sp>
    </p:spTree>
    <p:extLst>
      <p:ext uri="{BB962C8B-B14F-4D97-AF65-F5344CB8AC3E}">
        <p14:creationId xmlns:p14="http://schemas.microsoft.com/office/powerpoint/2010/main" val="2220561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Add notes about your Agency’s Evaluation arrangements.</a:t>
            </a:r>
            <a:endParaRPr lang="en-NZ" dirty="0"/>
          </a:p>
        </p:txBody>
      </p:sp>
      <p:sp>
        <p:nvSpPr>
          <p:cNvPr id="4" name="Slide Number Placeholder 3"/>
          <p:cNvSpPr>
            <a:spLocks noGrp="1"/>
          </p:cNvSpPr>
          <p:nvPr>
            <p:ph type="sldNum" sz="quarter" idx="10"/>
          </p:nvPr>
        </p:nvSpPr>
        <p:spPr/>
        <p:txBody>
          <a:bodyPr/>
          <a:lstStyle/>
          <a:p>
            <a:fld id="{21455D5F-BE51-4DC9-B9FF-1D85E8C5E391}" type="slidenum">
              <a:rPr lang="en-NZ" smtClean="0"/>
              <a:t>13</a:t>
            </a:fld>
            <a:endParaRPr lang="en-NZ" dirty="0"/>
          </a:p>
        </p:txBody>
      </p:sp>
    </p:spTree>
    <p:extLst>
      <p:ext uri="{BB962C8B-B14F-4D97-AF65-F5344CB8AC3E}">
        <p14:creationId xmlns:p14="http://schemas.microsoft.com/office/powerpoint/2010/main" val="2613461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Not</a:t>
            </a:r>
            <a:r>
              <a:rPr lang="en-NZ" baseline="0" dirty="0" smtClean="0"/>
              <a:t> all of our usual agencies are participating on the day of the exercise, and if they are not all are using their normal emergency operations centres or contact details.  </a:t>
            </a:r>
          </a:p>
          <a:p>
            <a:endParaRPr lang="en-NZ" baseline="0" dirty="0" smtClean="0"/>
          </a:p>
          <a:p>
            <a:r>
              <a:rPr lang="en-NZ" baseline="0" dirty="0" smtClean="0"/>
              <a:t>A participant and venue list detailing all of the exercise participants and their contact details is being prepared and will be made available prior to the exercise.  This should be your main contact list for the day.  </a:t>
            </a:r>
            <a:endParaRPr lang="en-NZ" dirty="0"/>
          </a:p>
        </p:txBody>
      </p:sp>
      <p:sp>
        <p:nvSpPr>
          <p:cNvPr id="4" name="Slide Number Placeholder 3"/>
          <p:cNvSpPr>
            <a:spLocks noGrp="1"/>
          </p:cNvSpPr>
          <p:nvPr>
            <p:ph type="sldNum" sz="quarter" idx="10"/>
          </p:nvPr>
        </p:nvSpPr>
        <p:spPr/>
        <p:txBody>
          <a:bodyPr/>
          <a:lstStyle/>
          <a:p>
            <a:fld id="{21455D5F-BE51-4DC9-B9FF-1D85E8C5E391}" type="slidenum">
              <a:rPr lang="en-NZ" smtClean="0"/>
              <a:t>14</a:t>
            </a:fld>
            <a:endParaRPr lang="en-NZ" dirty="0"/>
          </a:p>
        </p:txBody>
      </p:sp>
    </p:spTree>
    <p:extLst>
      <p:ext uri="{BB962C8B-B14F-4D97-AF65-F5344CB8AC3E}">
        <p14:creationId xmlns:p14="http://schemas.microsoft.com/office/powerpoint/2010/main" val="3361592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Please ensure</a:t>
            </a:r>
            <a:r>
              <a:rPr lang="en-NZ" baseline="0" dirty="0" smtClean="0"/>
              <a:t> that when you call someone, you tell them straight away that you’re calling in relation to Exercise Tangaroa.</a:t>
            </a:r>
          </a:p>
          <a:p>
            <a:endParaRPr lang="en-NZ" baseline="0" dirty="0" smtClean="0"/>
          </a:p>
          <a:p>
            <a:r>
              <a:rPr lang="en-NZ" baseline="0" dirty="0" smtClean="0"/>
              <a:t>And make sure you clearly identify any written communication with Exercise Tangaroa only.</a:t>
            </a:r>
            <a:endParaRPr lang="en-NZ" dirty="0"/>
          </a:p>
        </p:txBody>
      </p:sp>
      <p:sp>
        <p:nvSpPr>
          <p:cNvPr id="4" name="Slide Number Placeholder 3"/>
          <p:cNvSpPr>
            <a:spLocks noGrp="1"/>
          </p:cNvSpPr>
          <p:nvPr>
            <p:ph type="sldNum" sz="quarter" idx="10"/>
          </p:nvPr>
        </p:nvSpPr>
        <p:spPr/>
        <p:txBody>
          <a:bodyPr/>
          <a:lstStyle/>
          <a:p>
            <a:fld id="{21455D5F-BE51-4DC9-B9FF-1D85E8C5E391}" type="slidenum">
              <a:rPr lang="en-NZ" smtClean="0"/>
              <a:t>15</a:t>
            </a:fld>
            <a:endParaRPr lang="en-NZ" dirty="0"/>
          </a:p>
        </p:txBody>
      </p:sp>
    </p:spTree>
    <p:extLst>
      <p:ext uri="{BB962C8B-B14F-4D97-AF65-F5344CB8AC3E}">
        <p14:creationId xmlns:p14="http://schemas.microsoft.com/office/powerpoint/2010/main" val="2244998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Finally, if the exercise has to be cancelled due to</a:t>
            </a:r>
            <a:r>
              <a:rPr lang="en-NZ" baseline="0" dirty="0" smtClean="0"/>
              <a:t> a real event, you will be notified with a “no duff” message.</a:t>
            </a:r>
            <a:endParaRPr lang="en-NZ" dirty="0"/>
          </a:p>
        </p:txBody>
      </p:sp>
      <p:sp>
        <p:nvSpPr>
          <p:cNvPr id="4" name="Slide Number Placeholder 3"/>
          <p:cNvSpPr>
            <a:spLocks noGrp="1"/>
          </p:cNvSpPr>
          <p:nvPr>
            <p:ph type="sldNum" sz="quarter" idx="10"/>
          </p:nvPr>
        </p:nvSpPr>
        <p:spPr/>
        <p:txBody>
          <a:bodyPr/>
          <a:lstStyle/>
          <a:p>
            <a:fld id="{21455D5F-BE51-4DC9-B9FF-1D85E8C5E391}" type="slidenum">
              <a:rPr lang="en-NZ" smtClean="0"/>
              <a:t>16</a:t>
            </a:fld>
            <a:endParaRPr lang="en-NZ" dirty="0"/>
          </a:p>
        </p:txBody>
      </p:sp>
    </p:spTree>
    <p:extLst>
      <p:ext uri="{BB962C8B-B14F-4D97-AF65-F5344CB8AC3E}">
        <p14:creationId xmlns:p14="http://schemas.microsoft.com/office/powerpoint/2010/main" val="3703633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65A3265-95B0-4030-A696-61928EC1CED7}" type="slidenum">
              <a:rPr lang="en-NZ" smtClean="0"/>
              <a:t>17</a:t>
            </a:fld>
            <a:endParaRPr lang="en-NZ" dirty="0"/>
          </a:p>
        </p:txBody>
      </p:sp>
    </p:spTree>
    <p:extLst>
      <p:ext uri="{BB962C8B-B14F-4D97-AF65-F5344CB8AC3E}">
        <p14:creationId xmlns:p14="http://schemas.microsoft.com/office/powerpoint/2010/main" val="3504501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65A3265-95B0-4030-A696-61928EC1CED7}" type="slidenum">
              <a:rPr lang="en-NZ" smtClean="0"/>
              <a:t>18</a:t>
            </a:fld>
            <a:endParaRPr lang="en-NZ" dirty="0"/>
          </a:p>
        </p:txBody>
      </p:sp>
    </p:spTree>
    <p:extLst>
      <p:ext uri="{BB962C8B-B14F-4D97-AF65-F5344CB8AC3E}">
        <p14:creationId xmlns:p14="http://schemas.microsoft.com/office/powerpoint/2010/main" val="3745028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Any questions?</a:t>
            </a:r>
          </a:p>
          <a:p>
            <a:endParaRPr lang="en-NZ" dirty="0" smtClean="0"/>
          </a:p>
        </p:txBody>
      </p:sp>
      <p:sp>
        <p:nvSpPr>
          <p:cNvPr id="4" name="Slide Number Placeholder 3"/>
          <p:cNvSpPr>
            <a:spLocks noGrp="1"/>
          </p:cNvSpPr>
          <p:nvPr>
            <p:ph type="sldNum" sz="quarter" idx="10"/>
          </p:nvPr>
        </p:nvSpPr>
        <p:spPr/>
        <p:txBody>
          <a:bodyPr/>
          <a:lstStyle/>
          <a:p>
            <a:fld id="{21455D5F-BE51-4DC9-B9FF-1D85E8C5E391}" type="slidenum">
              <a:rPr lang="en-NZ" smtClean="0"/>
              <a:t>19</a:t>
            </a:fld>
            <a:endParaRPr lang="en-NZ" dirty="0"/>
          </a:p>
        </p:txBody>
      </p:sp>
    </p:spTree>
    <p:extLst>
      <p:ext uri="{BB962C8B-B14F-4D97-AF65-F5344CB8AC3E}">
        <p14:creationId xmlns:p14="http://schemas.microsoft.com/office/powerpoint/2010/main" val="425246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1455D5F-BE51-4DC9-B9FF-1D85E8C5E391}" type="slidenum">
              <a:rPr lang="en-NZ" smtClean="0"/>
              <a:t>2</a:t>
            </a:fld>
            <a:endParaRPr lang="en-NZ" dirty="0"/>
          </a:p>
        </p:txBody>
      </p:sp>
    </p:spTree>
    <p:extLst>
      <p:ext uri="{BB962C8B-B14F-4D97-AF65-F5344CB8AC3E}">
        <p14:creationId xmlns:p14="http://schemas.microsoft.com/office/powerpoint/2010/main" val="1012323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ltLang="en-US" dirty="0" smtClean="0">
                <a:latin typeface="Arial" panose="020B0604020202020204" pitchFamily="34" charset="0"/>
              </a:rPr>
              <a:t>What is Exercise Tangaroa?</a:t>
            </a:r>
          </a:p>
          <a:p>
            <a:r>
              <a:rPr lang="en-NZ" altLang="en-US" dirty="0" smtClean="0">
                <a:latin typeface="Arial" panose="020B0604020202020204" pitchFamily="34" charset="0"/>
              </a:rPr>
              <a:t>Exercise Tangaroa</a:t>
            </a:r>
            <a:r>
              <a:rPr lang="en-NZ" altLang="en-US" baseline="0" dirty="0" smtClean="0">
                <a:latin typeface="Arial" panose="020B0604020202020204" pitchFamily="34" charset="0"/>
              </a:rPr>
              <a:t> is a tier 4 national-level exercise, involving MCDEM, all 16 CDEM Groups, and many other national and lifeline agencies.</a:t>
            </a:r>
            <a:endParaRPr lang="en-NZ" altLang="en-US" dirty="0" smtClean="0">
              <a:latin typeface="Arial" panose="020B0604020202020204" pitchFamily="34" charset="0"/>
            </a:endParaRPr>
          </a:p>
          <a:p>
            <a:endParaRPr lang="en-NZ" altLang="en-US" dirty="0" smtClean="0">
              <a:latin typeface="Arial" panose="020B0604020202020204" pitchFamily="34" charset="0"/>
            </a:endParaRPr>
          </a:p>
          <a:p>
            <a:r>
              <a:rPr lang="en-NZ" altLang="en-US" dirty="0" smtClean="0">
                <a:latin typeface="Arial" panose="020B0604020202020204" pitchFamily="34" charset="0"/>
              </a:rPr>
              <a:t>This is the second time we’ve run an Exercise Tangaroa (Tangaroa meaning God of the Sea). The first was in 2010, also involving all 16 CDEM Groups and was based on a distant source tsunami scenario.  This was a one day exercise that was focused on notification and warning procedures and stopped just prior to the wave’s impact on land. The main difference between the 2016 version of Exercise Tangaroa and the 2010 exercise, is that this time the scenario is based on a regional source scenario, meaning there will be less time for notification and warning, and the exercise will also test the post-impact phase, including the transition to recovery and early recovery arrangements.  </a:t>
            </a:r>
          </a:p>
          <a:p>
            <a:r>
              <a:rPr lang="en-NZ" altLang="en-US" dirty="0" smtClean="0">
                <a:latin typeface="Arial" panose="020B0604020202020204" pitchFamily="34" charset="0"/>
              </a:rPr>
              <a:t>Tier 4 national exercises are generally held every two years, but a tier 4 exercise involving all of New Zealand has not occurred since 2010. (New Zealand Shakeout, a national earthquake drill was conducted in 2012 but is now considered more of a public education campaign than a national exercise.)</a:t>
            </a:r>
          </a:p>
        </p:txBody>
      </p:sp>
      <p:sp>
        <p:nvSpPr>
          <p:cNvPr id="4" name="Slide Number Placeholder 3"/>
          <p:cNvSpPr>
            <a:spLocks noGrp="1"/>
          </p:cNvSpPr>
          <p:nvPr>
            <p:ph type="sldNum" sz="quarter" idx="10"/>
          </p:nvPr>
        </p:nvSpPr>
        <p:spPr/>
        <p:txBody>
          <a:bodyPr/>
          <a:lstStyle/>
          <a:p>
            <a:fld id="{F65A3265-95B0-4030-A696-61928EC1CED7}" type="slidenum">
              <a:rPr lang="en-NZ" smtClean="0"/>
              <a:t>3</a:t>
            </a:fld>
            <a:endParaRPr lang="en-NZ" dirty="0"/>
          </a:p>
        </p:txBody>
      </p:sp>
    </p:spTree>
    <p:extLst>
      <p:ext uri="{BB962C8B-B14F-4D97-AF65-F5344CB8AC3E}">
        <p14:creationId xmlns:p14="http://schemas.microsoft.com/office/powerpoint/2010/main" val="53103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ltLang="en-US" smtClean="0">
                <a:latin typeface="Arial" panose="020B0604020202020204" pitchFamily="34" charset="0"/>
              </a:rPr>
              <a:t>The overall aim for Exercise Tangaroa is to test New Zealand's arrangements for preparing for, responding to, and recovering from a national tsunami impact.</a:t>
            </a:r>
          </a:p>
          <a:p>
            <a:endParaRPr lang="en-NZ" altLang="en-US" smtClean="0">
              <a:latin typeface="Arial" panose="020B0604020202020204" pitchFamily="34" charset="0"/>
            </a:endParaRPr>
          </a:p>
          <a:p>
            <a:r>
              <a:rPr lang="en-NZ" altLang="en-US" smtClean="0">
                <a:latin typeface="Arial" panose="020B0604020202020204" pitchFamily="34" charset="0"/>
              </a:rPr>
              <a:t>This is quite a broad aim, so we’ve narrowed it down with more specific objectives.</a:t>
            </a:r>
          </a:p>
          <a:p>
            <a:endParaRPr lang="en-NZ" dirty="0"/>
          </a:p>
        </p:txBody>
      </p:sp>
      <p:sp>
        <p:nvSpPr>
          <p:cNvPr id="4" name="Slide Number Placeholder 3"/>
          <p:cNvSpPr>
            <a:spLocks noGrp="1"/>
          </p:cNvSpPr>
          <p:nvPr>
            <p:ph type="sldNum" sz="quarter" idx="10"/>
          </p:nvPr>
        </p:nvSpPr>
        <p:spPr/>
        <p:txBody>
          <a:bodyPr/>
          <a:lstStyle/>
          <a:p>
            <a:fld id="{21455D5F-BE51-4DC9-B9FF-1D85E8C5E391}" type="slidenum">
              <a:rPr lang="en-NZ" smtClean="0"/>
              <a:t>4</a:t>
            </a:fld>
            <a:endParaRPr lang="en-NZ" dirty="0"/>
          </a:p>
        </p:txBody>
      </p:sp>
    </p:spTree>
    <p:extLst>
      <p:ext uri="{BB962C8B-B14F-4D97-AF65-F5344CB8AC3E}">
        <p14:creationId xmlns:p14="http://schemas.microsoft.com/office/powerpoint/2010/main" val="80908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ltLang="en-US" dirty="0" smtClean="0">
                <a:latin typeface="Arial" panose="020B0604020202020204" pitchFamily="34" charset="0"/>
              </a:rPr>
              <a:t>These are the nine broad objectives that have been developed for Exercise Tangaroa – they are strongly based on the generic exercise objectives that have been developed by the interagency national exercise programme. </a:t>
            </a:r>
          </a:p>
          <a:p>
            <a:endParaRPr lang="en-NZ" altLang="en-US" dirty="0" smtClean="0">
              <a:latin typeface="Arial" panose="020B0604020202020204" pitchFamily="34" charset="0"/>
            </a:endParaRPr>
          </a:p>
          <a:p>
            <a:r>
              <a:rPr lang="en-NZ" altLang="en-US" dirty="0" smtClean="0">
                <a:latin typeface="Arial" panose="020B0604020202020204" pitchFamily="34" charset="0"/>
              </a:rPr>
              <a:t>The objectives cover areas such as leading and supporting a coordinated interagency response; initiating the transition from response to recovery; managing information and delivering effective public information; business continuity; and learning lessons and developing relationships.</a:t>
            </a:r>
          </a:p>
          <a:p>
            <a:endParaRPr lang="en-NZ" altLang="en-US" dirty="0" smtClean="0">
              <a:latin typeface="Arial" panose="020B0604020202020204" pitchFamily="34" charset="0"/>
            </a:endParaRPr>
          </a:p>
          <a:p>
            <a:r>
              <a:rPr lang="en-NZ" altLang="en-US" dirty="0" smtClean="0">
                <a:latin typeface="Arial" panose="020B0604020202020204" pitchFamily="34" charset="0"/>
              </a:rPr>
              <a:t>Again, as these are also quite broad, they have been narrowed down into a number of measurable KPIs. These objectives and KPIs have been further broken down as part of our evaluation tool, which uses specific measures to identify whether or not these objectives and KPIs have been achieved.</a:t>
            </a:r>
          </a:p>
        </p:txBody>
      </p:sp>
      <p:sp>
        <p:nvSpPr>
          <p:cNvPr id="4" name="Slide Number Placeholder 3"/>
          <p:cNvSpPr>
            <a:spLocks noGrp="1"/>
          </p:cNvSpPr>
          <p:nvPr>
            <p:ph type="sldNum" sz="quarter" idx="10"/>
          </p:nvPr>
        </p:nvSpPr>
        <p:spPr/>
        <p:txBody>
          <a:bodyPr/>
          <a:lstStyle/>
          <a:p>
            <a:fld id="{21455D5F-BE51-4DC9-B9FF-1D85E8C5E391}" type="slidenum">
              <a:rPr lang="en-NZ" smtClean="0"/>
              <a:t>5</a:t>
            </a:fld>
            <a:endParaRPr lang="en-NZ" dirty="0"/>
          </a:p>
        </p:txBody>
      </p:sp>
    </p:spTree>
    <p:extLst>
      <p:ext uri="{BB962C8B-B14F-4D97-AF65-F5344CB8AC3E}">
        <p14:creationId xmlns:p14="http://schemas.microsoft.com/office/powerpoint/2010/main" val="324574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ltLang="en-US" dirty="0" smtClean="0">
                <a:latin typeface="Arial" panose="020B0604020202020204" pitchFamily="34" charset="0"/>
              </a:rPr>
              <a:t>As mentioned earlier, a regional source scenario was agreed for Exercise Tangaroa; using a plausible and credible event that will provide some warning time for most of the country but not a lot, and will also impact as much of New Zealand as possible.  The source earthquake will occur in the </a:t>
            </a:r>
            <a:r>
              <a:rPr lang="en-NZ" altLang="en-US" dirty="0" err="1" smtClean="0">
                <a:latin typeface="Arial" panose="020B0604020202020204" pitchFamily="34" charset="0"/>
              </a:rPr>
              <a:t>Kermadec</a:t>
            </a:r>
            <a:r>
              <a:rPr lang="en-NZ" altLang="en-US" dirty="0" smtClean="0">
                <a:latin typeface="Arial" panose="020B0604020202020204" pitchFamily="34" charset="0"/>
              </a:rPr>
              <a:t> Trench, with the exact size and location not being revealed until the day! </a:t>
            </a:r>
          </a:p>
          <a:p>
            <a:endParaRPr lang="en-NZ"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1455D5F-BE51-4DC9-B9FF-1D85E8C5E391}" type="slidenum">
              <a:rPr lang="en-NZ" smtClean="0"/>
              <a:t>6</a:t>
            </a:fld>
            <a:endParaRPr lang="en-NZ" dirty="0"/>
          </a:p>
        </p:txBody>
      </p:sp>
    </p:spTree>
    <p:extLst>
      <p:ext uri="{BB962C8B-B14F-4D97-AF65-F5344CB8AC3E}">
        <p14:creationId xmlns:p14="http://schemas.microsoft.com/office/powerpoint/2010/main" val="297389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r>
              <a:rPr lang="en-NZ" altLang="en-US" dirty="0" smtClean="0">
                <a:latin typeface="Arial" panose="020B0604020202020204" pitchFamily="34" charset="0"/>
              </a:rPr>
              <a:t>Exercise Tangaroa is to be held over three days, each two weeks apart starting on 31 August 2016. There will also be 2 days of activity at the national exercise control level, one to prepare the National Situation Report to be included as an inject into day 2 of the exercise and one to prepare a National Action Plan.</a:t>
            </a:r>
          </a:p>
          <a:p>
            <a:endParaRPr lang="en-NZ" altLang="en-US" dirty="0" smtClean="0">
              <a:latin typeface="Arial" panose="020B0604020202020204" pitchFamily="34" charset="0"/>
            </a:endParaRPr>
          </a:p>
          <a:p>
            <a:r>
              <a:rPr lang="en-NZ" altLang="en-US" dirty="0" smtClean="0">
                <a:latin typeface="Arial" panose="020B0604020202020204" pitchFamily="34" charset="0"/>
              </a:rPr>
              <a:t>There are currently over 100 organisations registered to participate in Exercise Tangaroa at a variety of levels (from full participation to facilitation only) – this includes regional and local councils, CDEM Groups, national agencies, and lifelines, including power and transport agencies.</a:t>
            </a:r>
          </a:p>
          <a:p>
            <a:endParaRPr lang="en-NZ" altLang="en-US" dirty="0" smtClean="0">
              <a:latin typeface="Arial" panose="020B0604020202020204" pitchFamily="34" charset="0"/>
            </a:endParaRPr>
          </a:p>
        </p:txBody>
      </p:sp>
      <p:sp>
        <p:nvSpPr>
          <p:cNvPr id="2048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CDA603-9747-4145-B986-BBF1BCFE1F8F}" type="slidenum">
              <a:rPr lang="en-AU" altLang="en-US" smtClean="0"/>
              <a:pPr/>
              <a:t>7</a:t>
            </a:fld>
            <a:endParaRPr lang="en-AU" altLang="en-US" smtClean="0"/>
          </a:p>
        </p:txBody>
      </p:sp>
    </p:spTree>
    <p:extLst>
      <p:ext uri="{BB962C8B-B14F-4D97-AF65-F5344CB8AC3E}">
        <p14:creationId xmlns:p14="http://schemas.microsoft.com/office/powerpoint/2010/main" val="425060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a:r>
              <a:rPr lang="en-NZ" altLang="en-US" dirty="0" smtClean="0">
                <a:latin typeface="Arial" panose="020B0604020202020204" pitchFamily="34" charset="0"/>
              </a:rPr>
              <a:t>Day 1 of the exercise will be the main day of exercise activity and will be based on a full scale exercise with activations of the NCMC, ECC and EOC’s around the country. The day’s activities will cover from initial notification of the earthquake and the generation of a tsunami, through to tsunami impact. We will be exercising generally through normal business hours on this day.</a:t>
            </a:r>
          </a:p>
          <a:p>
            <a:pPr marL="685800" lvl="1"/>
            <a:endParaRPr lang="en-NZ" dirty="0" smtClean="0"/>
          </a:p>
          <a:p>
            <a:pPr marL="685800" lvl="1"/>
            <a:r>
              <a:rPr lang="en-NZ" b="1" dirty="0" smtClean="0"/>
              <a:t>Testing may include (and</a:t>
            </a:r>
            <a:r>
              <a:rPr lang="en-NZ" b="1" baseline="0" dirty="0" smtClean="0"/>
              <a:t> is not limited to):</a:t>
            </a:r>
          </a:p>
          <a:p>
            <a:pPr marL="685800" lvl="1"/>
            <a:endParaRPr lang="en-NZ" b="1" baseline="0" dirty="0" smtClean="0"/>
          </a:p>
          <a:p>
            <a:pPr marL="857250" lvl="1" indent="-171450">
              <a:buFont typeface="Arial" panose="020B0604020202020204" pitchFamily="34" charset="0"/>
              <a:buChar char="•"/>
            </a:pPr>
            <a:r>
              <a:rPr lang="en-NZ" baseline="0" dirty="0" smtClean="0"/>
              <a:t>The </a:t>
            </a:r>
            <a:r>
              <a:rPr lang="en-NZ" dirty="0" smtClean="0"/>
              <a:t>National Warning System</a:t>
            </a:r>
          </a:p>
          <a:p>
            <a:pPr marL="8572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smtClean="0"/>
              <a:t>EMIS</a:t>
            </a:r>
          </a:p>
          <a:p>
            <a:pPr marL="8572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aseline="0" dirty="0" smtClean="0"/>
              <a:t>The declaration process</a:t>
            </a:r>
            <a:endParaRPr lang="en-NZ" dirty="0" smtClean="0"/>
          </a:p>
          <a:p>
            <a:pPr marL="8572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aseline="0" dirty="0" smtClean="0"/>
              <a:t>Business continuity arrangements</a:t>
            </a:r>
          </a:p>
          <a:p>
            <a:pPr marL="8572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baseline="0" dirty="0" smtClean="0"/>
              <a:t>Public Information messaging</a:t>
            </a:r>
          </a:p>
          <a:p>
            <a:pPr marL="857250" lvl="1" indent="-171450">
              <a:buFont typeface="Arial" panose="020B0604020202020204" pitchFamily="34" charset="0"/>
              <a:buChar char="•"/>
            </a:pPr>
            <a:r>
              <a:rPr lang="en-NZ" baseline="0" dirty="0" smtClean="0"/>
              <a:t>Community Response Plans</a:t>
            </a:r>
          </a:p>
          <a:p>
            <a:pPr marL="857250" lvl="1" indent="-171450">
              <a:buFont typeface="Arial" panose="020B0604020202020204" pitchFamily="34" charset="0"/>
              <a:buChar char="•"/>
            </a:pPr>
            <a:r>
              <a:rPr lang="en-NZ" dirty="0" smtClean="0"/>
              <a:t>Mass evacuations</a:t>
            </a:r>
          </a:p>
          <a:p>
            <a:pPr marL="857250" lvl="1" indent="-171450">
              <a:buFont typeface="Arial" panose="020B0604020202020204" pitchFamily="34" charset="0"/>
              <a:buChar char="•"/>
            </a:pPr>
            <a:r>
              <a:rPr lang="en-NZ" dirty="0" smtClean="0"/>
              <a:t>Welfare arrangements</a:t>
            </a:r>
          </a:p>
          <a:p>
            <a:pPr marL="857250" lvl="1" indent="-171450">
              <a:buFont typeface="Arial" panose="020B0604020202020204" pitchFamily="34" charset="0"/>
              <a:buChar char="•"/>
            </a:pPr>
            <a:r>
              <a:rPr lang="en-NZ" dirty="0" smtClean="0"/>
              <a:t>Rapid</a:t>
            </a:r>
            <a:r>
              <a:rPr lang="en-NZ" baseline="0" dirty="0" smtClean="0"/>
              <a:t> Impact assessments</a:t>
            </a:r>
          </a:p>
          <a:p>
            <a:pPr marL="857250" lvl="1" indent="-171450">
              <a:buFont typeface="Arial" panose="020B0604020202020204" pitchFamily="34" charset="0"/>
              <a:buChar char="•"/>
            </a:pPr>
            <a:r>
              <a:rPr lang="en-NZ" baseline="0" dirty="0" smtClean="0"/>
              <a:t>Mass casualty arrangements</a:t>
            </a:r>
          </a:p>
          <a:p>
            <a:pPr marL="685800" lvl="1"/>
            <a:endParaRPr lang="en-NZ" baseline="0" dirty="0" smtClean="0"/>
          </a:p>
          <a:p>
            <a:pPr marL="685800" lvl="1"/>
            <a:r>
              <a:rPr lang="en-NZ" altLang="en-US" dirty="0" smtClean="0">
                <a:latin typeface="Arial" panose="020B0604020202020204" pitchFamily="34" charset="0"/>
              </a:rPr>
              <a:t>The day will involve NCMC, CDEM Groups and partner agencies working together.</a:t>
            </a:r>
          </a:p>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F65A3265-95B0-4030-A696-61928EC1CED7}" type="slidenum">
              <a:rPr lang="en-NZ" smtClean="0"/>
              <a:t>8</a:t>
            </a:fld>
            <a:endParaRPr lang="en-NZ" dirty="0"/>
          </a:p>
        </p:txBody>
      </p:sp>
    </p:spTree>
    <p:extLst>
      <p:ext uri="{BB962C8B-B14F-4D97-AF65-F5344CB8AC3E}">
        <p14:creationId xmlns:p14="http://schemas.microsoft.com/office/powerpoint/2010/main" val="2514948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a:r>
              <a:rPr lang="en-NZ" altLang="en-US" dirty="0" smtClean="0">
                <a:latin typeface="Arial" panose="020B0604020202020204" pitchFamily="34" charset="0"/>
              </a:rPr>
              <a:t>Day 2 of the exercise falls 2 weeks later on 14 September, but will be the day after the tsunami impact in exercise activity (</a:t>
            </a:r>
            <a:r>
              <a:rPr lang="en-NZ" altLang="en-US" dirty="0" err="1" smtClean="0">
                <a:latin typeface="Arial" panose="020B0604020202020204" pitchFamily="34" charset="0"/>
              </a:rPr>
              <a:t>ie</a:t>
            </a:r>
            <a:r>
              <a:rPr lang="en-NZ" altLang="en-US" dirty="0" smtClean="0">
                <a:latin typeface="Arial" panose="020B0604020202020204" pitchFamily="34" charset="0"/>
              </a:rPr>
              <a:t> D+1), and will allow participating agencies to test post impact aspects which may not have been fully tested in day 1 of the exercise.</a:t>
            </a:r>
          </a:p>
          <a:p>
            <a:pPr marL="685800" lvl="1"/>
            <a:endParaRPr lang="en-NZ" altLang="en-US" dirty="0" smtClean="0">
              <a:latin typeface="Arial" panose="020B0604020202020204" pitchFamily="34" charset="0"/>
            </a:endParaRPr>
          </a:p>
          <a:p>
            <a:pPr marL="685800" lvl="1"/>
            <a:r>
              <a:rPr lang="en-NZ" altLang="en-US" dirty="0" smtClean="0">
                <a:latin typeface="Arial" panose="020B0604020202020204" pitchFamily="34" charset="0"/>
              </a:rPr>
              <a:t>This particularly includes response elements with a welfare focus.</a:t>
            </a:r>
          </a:p>
          <a:p>
            <a:pPr marL="685800" lvl="1"/>
            <a:r>
              <a:rPr lang="en-NZ" altLang="en-US" dirty="0" smtClean="0">
                <a:latin typeface="Arial" panose="020B0604020202020204" pitchFamily="34" charset="0"/>
              </a:rPr>
              <a:t>Day 2 will be based</a:t>
            </a:r>
            <a:r>
              <a:rPr lang="en-NZ" altLang="en-US" baseline="0" dirty="0" smtClean="0">
                <a:latin typeface="Arial" panose="020B0604020202020204" pitchFamily="34" charset="0"/>
              </a:rPr>
              <a:t> around </a:t>
            </a:r>
            <a:r>
              <a:rPr lang="en-NZ" altLang="en-US" dirty="0" smtClean="0">
                <a:latin typeface="Arial" panose="020B0604020202020204" pitchFamily="34" charset="0"/>
              </a:rPr>
              <a:t>table-top activity at National, CDEM Group</a:t>
            </a:r>
            <a:r>
              <a:rPr lang="en-NZ" altLang="en-US" baseline="0" dirty="0" smtClean="0">
                <a:latin typeface="Arial" panose="020B0604020202020204" pitchFamily="34" charset="0"/>
              </a:rPr>
              <a:t> local levels and </a:t>
            </a:r>
            <a:r>
              <a:rPr lang="en-NZ" altLang="en-US" dirty="0" err="1" smtClean="0">
                <a:latin typeface="Arial" panose="020B0604020202020204" pitchFamily="34" charset="0"/>
              </a:rPr>
              <a:t>and</a:t>
            </a:r>
            <a:r>
              <a:rPr lang="en-NZ" altLang="en-US" dirty="0" smtClean="0">
                <a:latin typeface="Arial" panose="020B0604020202020204" pitchFamily="34" charset="0"/>
              </a:rPr>
              <a:t> we encourage</a:t>
            </a:r>
            <a:r>
              <a:rPr lang="en-NZ" altLang="en-US" baseline="0" dirty="0" smtClean="0">
                <a:latin typeface="Arial" panose="020B0604020202020204" pitchFamily="34" charset="0"/>
              </a:rPr>
              <a:t> you </a:t>
            </a:r>
            <a:r>
              <a:rPr lang="en-NZ" altLang="en-US" dirty="0" smtClean="0">
                <a:latin typeface="Arial" panose="020B0604020202020204" pitchFamily="34" charset="0"/>
              </a:rPr>
              <a:t>to focus on workshops looking at welfare arrangements and business continuity plans.  </a:t>
            </a:r>
          </a:p>
          <a:p>
            <a:pPr marL="685800" lvl="1"/>
            <a:endParaRPr lang="en-NZ" altLang="en-US" dirty="0" smtClean="0">
              <a:latin typeface="Arial" panose="020B0604020202020204" pitchFamily="34" charset="0"/>
            </a:endParaRPr>
          </a:p>
          <a:p>
            <a:pPr marL="685800" lvl="1"/>
            <a:r>
              <a:rPr lang="en-NZ" altLang="en-US" dirty="0" smtClean="0">
                <a:latin typeface="Arial" panose="020B0604020202020204" pitchFamily="34" charset="0"/>
              </a:rPr>
              <a:t>CDEM Groups will be able to use the time between Day 1 and Day 2 to ready themselves for further full scale activities or table-top or workshops to discuss these aspects or to exercise actual community evacuations or activation of welfare arrangements or facilities.</a:t>
            </a:r>
          </a:p>
        </p:txBody>
      </p:sp>
      <p:sp>
        <p:nvSpPr>
          <p:cNvPr id="4" name="Slide Number Placeholder 3"/>
          <p:cNvSpPr>
            <a:spLocks noGrp="1"/>
          </p:cNvSpPr>
          <p:nvPr>
            <p:ph type="sldNum" sz="quarter" idx="10"/>
          </p:nvPr>
        </p:nvSpPr>
        <p:spPr/>
        <p:txBody>
          <a:bodyPr/>
          <a:lstStyle/>
          <a:p>
            <a:fld id="{F65A3265-95B0-4030-A696-61928EC1CED7}" type="slidenum">
              <a:rPr lang="en-NZ" smtClean="0"/>
              <a:t>9</a:t>
            </a:fld>
            <a:endParaRPr lang="en-NZ" dirty="0"/>
          </a:p>
        </p:txBody>
      </p:sp>
    </p:spTree>
    <p:extLst>
      <p:ext uri="{BB962C8B-B14F-4D97-AF65-F5344CB8AC3E}">
        <p14:creationId xmlns:p14="http://schemas.microsoft.com/office/powerpoint/2010/main" val="181126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C27E227B-5D7E-401B-9917-40627EFA186F}" type="datetimeFigureOut">
              <a:rPr lang="en-NZ" smtClean="0"/>
              <a:t>25/07/2016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7199F1C-120D-49AC-AAA7-CC17B70EE635}" type="slidenum">
              <a:rPr lang="en-NZ" smtClean="0"/>
              <a:t>‹#›</a:t>
            </a:fld>
            <a:endParaRPr lang="en-NZ" dirty="0"/>
          </a:p>
        </p:txBody>
      </p:sp>
    </p:spTree>
    <p:extLst>
      <p:ext uri="{BB962C8B-B14F-4D97-AF65-F5344CB8AC3E}">
        <p14:creationId xmlns:p14="http://schemas.microsoft.com/office/powerpoint/2010/main" val="271690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27E227B-5D7E-401B-9917-40627EFA186F}" type="datetimeFigureOut">
              <a:rPr lang="en-NZ" smtClean="0"/>
              <a:t>25/07/2016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7199F1C-120D-49AC-AAA7-CC17B70EE635}" type="slidenum">
              <a:rPr lang="en-NZ" smtClean="0"/>
              <a:t>‹#›</a:t>
            </a:fld>
            <a:endParaRPr lang="en-NZ" dirty="0"/>
          </a:p>
        </p:txBody>
      </p:sp>
    </p:spTree>
    <p:extLst>
      <p:ext uri="{BB962C8B-B14F-4D97-AF65-F5344CB8AC3E}">
        <p14:creationId xmlns:p14="http://schemas.microsoft.com/office/powerpoint/2010/main" val="225020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27E227B-5D7E-401B-9917-40627EFA186F}" type="datetimeFigureOut">
              <a:rPr lang="en-NZ" smtClean="0"/>
              <a:t>25/07/2016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7199F1C-120D-49AC-AAA7-CC17B70EE635}" type="slidenum">
              <a:rPr lang="en-NZ" smtClean="0"/>
              <a:t>‹#›</a:t>
            </a:fld>
            <a:endParaRPr lang="en-NZ" dirty="0"/>
          </a:p>
        </p:txBody>
      </p:sp>
    </p:spTree>
    <p:extLst>
      <p:ext uri="{BB962C8B-B14F-4D97-AF65-F5344CB8AC3E}">
        <p14:creationId xmlns:p14="http://schemas.microsoft.com/office/powerpoint/2010/main" val="86677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C27E227B-5D7E-401B-9917-40627EFA186F}" type="datetimeFigureOut">
              <a:rPr lang="en-NZ" smtClean="0"/>
              <a:t>25/07/2016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7199F1C-120D-49AC-AAA7-CC17B70EE635}" type="slidenum">
              <a:rPr lang="en-NZ" smtClean="0"/>
              <a:t>‹#›</a:t>
            </a:fld>
            <a:endParaRPr lang="en-NZ" dirty="0"/>
          </a:p>
        </p:txBody>
      </p:sp>
    </p:spTree>
    <p:extLst>
      <p:ext uri="{BB962C8B-B14F-4D97-AF65-F5344CB8AC3E}">
        <p14:creationId xmlns:p14="http://schemas.microsoft.com/office/powerpoint/2010/main" val="406893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7E227B-5D7E-401B-9917-40627EFA186F}" type="datetimeFigureOut">
              <a:rPr lang="en-NZ" smtClean="0"/>
              <a:t>25/07/2016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E7199F1C-120D-49AC-AAA7-CC17B70EE635}" type="slidenum">
              <a:rPr lang="en-NZ" smtClean="0"/>
              <a:t>‹#›</a:t>
            </a:fld>
            <a:endParaRPr lang="en-NZ" dirty="0"/>
          </a:p>
        </p:txBody>
      </p:sp>
    </p:spTree>
    <p:extLst>
      <p:ext uri="{BB962C8B-B14F-4D97-AF65-F5344CB8AC3E}">
        <p14:creationId xmlns:p14="http://schemas.microsoft.com/office/powerpoint/2010/main" val="28431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C27E227B-5D7E-401B-9917-40627EFA186F}" type="datetimeFigureOut">
              <a:rPr lang="en-NZ" smtClean="0"/>
              <a:t>25/07/2016</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E7199F1C-120D-49AC-AAA7-CC17B70EE635}" type="slidenum">
              <a:rPr lang="en-NZ" smtClean="0"/>
              <a:t>‹#›</a:t>
            </a:fld>
            <a:endParaRPr lang="en-NZ" dirty="0"/>
          </a:p>
        </p:txBody>
      </p:sp>
    </p:spTree>
    <p:extLst>
      <p:ext uri="{BB962C8B-B14F-4D97-AF65-F5344CB8AC3E}">
        <p14:creationId xmlns:p14="http://schemas.microsoft.com/office/powerpoint/2010/main" val="83131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C27E227B-5D7E-401B-9917-40627EFA186F}" type="datetimeFigureOut">
              <a:rPr lang="en-NZ" smtClean="0"/>
              <a:t>25/07/2016</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E7199F1C-120D-49AC-AAA7-CC17B70EE635}" type="slidenum">
              <a:rPr lang="en-NZ" smtClean="0"/>
              <a:t>‹#›</a:t>
            </a:fld>
            <a:endParaRPr lang="en-NZ" dirty="0"/>
          </a:p>
        </p:txBody>
      </p:sp>
    </p:spTree>
    <p:extLst>
      <p:ext uri="{BB962C8B-B14F-4D97-AF65-F5344CB8AC3E}">
        <p14:creationId xmlns:p14="http://schemas.microsoft.com/office/powerpoint/2010/main" val="87462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C27E227B-5D7E-401B-9917-40627EFA186F}" type="datetimeFigureOut">
              <a:rPr lang="en-NZ" smtClean="0"/>
              <a:t>25/07/2016</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E7199F1C-120D-49AC-AAA7-CC17B70EE635}" type="slidenum">
              <a:rPr lang="en-NZ" smtClean="0"/>
              <a:t>‹#›</a:t>
            </a:fld>
            <a:endParaRPr lang="en-NZ" dirty="0"/>
          </a:p>
        </p:txBody>
      </p:sp>
    </p:spTree>
    <p:extLst>
      <p:ext uri="{BB962C8B-B14F-4D97-AF65-F5344CB8AC3E}">
        <p14:creationId xmlns:p14="http://schemas.microsoft.com/office/powerpoint/2010/main" val="127809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E227B-5D7E-401B-9917-40627EFA186F}" type="datetimeFigureOut">
              <a:rPr lang="en-NZ" smtClean="0"/>
              <a:t>25/07/2016</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E7199F1C-120D-49AC-AAA7-CC17B70EE635}" type="slidenum">
              <a:rPr lang="en-NZ" smtClean="0"/>
              <a:t>‹#›</a:t>
            </a:fld>
            <a:endParaRPr lang="en-NZ" dirty="0"/>
          </a:p>
        </p:txBody>
      </p:sp>
    </p:spTree>
    <p:extLst>
      <p:ext uri="{BB962C8B-B14F-4D97-AF65-F5344CB8AC3E}">
        <p14:creationId xmlns:p14="http://schemas.microsoft.com/office/powerpoint/2010/main" val="4016555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E227B-5D7E-401B-9917-40627EFA186F}" type="datetimeFigureOut">
              <a:rPr lang="en-NZ" smtClean="0"/>
              <a:t>25/07/2016</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E7199F1C-120D-49AC-AAA7-CC17B70EE635}" type="slidenum">
              <a:rPr lang="en-NZ" smtClean="0"/>
              <a:t>‹#›</a:t>
            </a:fld>
            <a:endParaRPr lang="en-NZ" dirty="0"/>
          </a:p>
        </p:txBody>
      </p:sp>
    </p:spTree>
    <p:extLst>
      <p:ext uri="{BB962C8B-B14F-4D97-AF65-F5344CB8AC3E}">
        <p14:creationId xmlns:p14="http://schemas.microsoft.com/office/powerpoint/2010/main" val="417650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E227B-5D7E-401B-9917-40627EFA186F}" type="datetimeFigureOut">
              <a:rPr lang="en-NZ" smtClean="0"/>
              <a:t>25/07/2016</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E7199F1C-120D-49AC-AAA7-CC17B70EE635}" type="slidenum">
              <a:rPr lang="en-NZ" smtClean="0"/>
              <a:t>‹#›</a:t>
            </a:fld>
            <a:endParaRPr lang="en-NZ" dirty="0"/>
          </a:p>
        </p:txBody>
      </p:sp>
    </p:spTree>
    <p:extLst>
      <p:ext uri="{BB962C8B-B14F-4D97-AF65-F5344CB8AC3E}">
        <p14:creationId xmlns:p14="http://schemas.microsoft.com/office/powerpoint/2010/main" val="406418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E227B-5D7E-401B-9917-40627EFA186F}" type="datetimeFigureOut">
              <a:rPr lang="en-NZ" smtClean="0"/>
              <a:t>25/07/2016</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99F1C-120D-49AC-AAA7-CC17B70EE635}" type="slidenum">
              <a:rPr lang="en-NZ" smtClean="0"/>
              <a:t>‹#›</a:t>
            </a:fld>
            <a:endParaRPr lang="en-NZ" dirty="0"/>
          </a:p>
        </p:txBody>
      </p:sp>
    </p:spTree>
    <p:extLst>
      <p:ext uri="{BB962C8B-B14F-4D97-AF65-F5344CB8AC3E}">
        <p14:creationId xmlns:p14="http://schemas.microsoft.com/office/powerpoint/2010/main" val="2987487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39000"/>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692696"/>
            <a:ext cx="515870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Grp="1" noChangeArrowheads="1"/>
          </p:cNvSpPr>
          <p:nvPr>
            <p:ph type="ctrTitle" idx="4294967295"/>
          </p:nvPr>
        </p:nvSpPr>
        <p:spPr>
          <a:xfrm>
            <a:off x="0" y="4365104"/>
            <a:ext cx="9144000" cy="1470025"/>
          </a:xfrm>
        </p:spPr>
        <p:txBody>
          <a:bodyPr>
            <a:normAutofit fontScale="90000"/>
          </a:bodyPr>
          <a:lstStyle/>
          <a:p>
            <a:pPr algn="ctr" eaLnBrk="1" fontAlgn="auto" hangingPunct="1">
              <a:spcAft>
                <a:spcPts val="0"/>
              </a:spcAft>
              <a:defRPr/>
            </a:pPr>
            <a:r>
              <a:rPr lang="en-NZ" altLang="en-US" sz="4800" b="1" dirty="0" smtClean="0">
                <a:latin typeface="Arial" panose="020B0604020202020204" pitchFamily="34" charset="0"/>
                <a:cs typeface="Arial" panose="020B0604020202020204" pitchFamily="34" charset="0"/>
              </a:rPr>
              <a:t/>
            </a:r>
            <a:br>
              <a:rPr lang="en-NZ" altLang="en-US" sz="4800" b="1" dirty="0" smtClean="0">
                <a:latin typeface="Arial" panose="020B0604020202020204" pitchFamily="34" charset="0"/>
                <a:cs typeface="Arial" panose="020B0604020202020204" pitchFamily="34" charset="0"/>
              </a:rPr>
            </a:br>
            <a:r>
              <a:rPr lang="en-NZ" altLang="en-US" b="1" dirty="0" smtClean="0">
                <a:latin typeface="Calibri" panose="020F0502020204030204" pitchFamily="34" charset="0"/>
              </a:rPr>
              <a:t/>
            </a:r>
            <a:br>
              <a:rPr lang="en-NZ" altLang="en-US" b="1" dirty="0" smtClean="0">
                <a:latin typeface="Calibri" panose="020F0502020204030204" pitchFamily="34" charset="0"/>
              </a:rPr>
            </a:br>
            <a:endParaRPr lang="en-GB" altLang="en-US" sz="2800" b="1" dirty="0" smtClean="0">
              <a:latin typeface="Calibri" panose="020F0502020204030204" pitchFamily="34" charset="0"/>
            </a:endParaRPr>
          </a:p>
        </p:txBody>
      </p:sp>
    </p:spTree>
    <p:extLst>
      <p:ext uri="{BB962C8B-B14F-4D97-AF65-F5344CB8AC3E}">
        <p14:creationId xmlns:p14="http://schemas.microsoft.com/office/powerpoint/2010/main" val="4023072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325" y="0"/>
            <a:ext cx="8704086" cy="1143000"/>
          </a:xfrm>
        </p:spPr>
        <p:txBody>
          <a:bodyPr>
            <a:noAutofit/>
          </a:bodyPr>
          <a:lstStyle/>
          <a:p>
            <a:pPr marL="0" indent="0"/>
            <a:r>
              <a:rPr lang="en-NZ" sz="4000" b="1" dirty="0">
                <a:solidFill>
                  <a:srgbClr val="F04B3A"/>
                </a:solidFill>
                <a:latin typeface="Tahoma" panose="020B0604030504040204" pitchFamily="34" charset="0"/>
              </a:rPr>
              <a:t>Wed 28 Sept 2016 – Transition to Recovery</a:t>
            </a:r>
          </a:p>
        </p:txBody>
      </p:sp>
      <p:sp>
        <p:nvSpPr>
          <p:cNvPr id="3" name="Content Placeholder 2"/>
          <p:cNvSpPr>
            <a:spLocks noGrp="1"/>
          </p:cNvSpPr>
          <p:nvPr>
            <p:ph idx="1"/>
          </p:nvPr>
        </p:nvSpPr>
        <p:spPr>
          <a:xfrm>
            <a:off x="609600" y="1600200"/>
            <a:ext cx="7924800" cy="4114800"/>
          </a:xfrm>
          <a:prstGeom prst="rect">
            <a:avLst/>
          </a:prstGeom>
        </p:spPr>
        <p:txBody>
          <a:bodyPr>
            <a:normAutofit/>
          </a:bodyPr>
          <a:lstStyle/>
          <a:p>
            <a:pPr marL="0" indent="0">
              <a:buNone/>
            </a:pPr>
            <a:endParaRPr lang="en-NZ" dirty="0"/>
          </a:p>
          <a:p>
            <a:endParaRPr lang="en-NZ" dirty="0" smtClean="0"/>
          </a:p>
          <a:p>
            <a:pPr marL="0" indent="0">
              <a:buNone/>
            </a:pPr>
            <a:endParaRPr lang="en-NZ" dirty="0" smtClean="0"/>
          </a:p>
          <a:p>
            <a:endParaRPr lang="en-N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6" y="1268760"/>
            <a:ext cx="9129264" cy="605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142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NZ" altLang="en-US" sz="4000" b="1" dirty="0" smtClean="0">
                <a:solidFill>
                  <a:srgbClr val="F04B3A"/>
                </a:solidFill>
                <a:latin typeface="Tahoma" panose="020B0604030504040204" pitchFamily="34" charset="0"/>
              </a:rPr>
              <a:t>Day 1 Exercise Sequence</a:t>
            </a:r>
            <a:endParaRPr lang="en-GB" altLang="en-US" sz="4000" b="1" dirty="0" smtClean="0">
              <a:solidFill>
                <a:srgbClr val="F04B3A"/>
              </a:solidFill>
              <a:latin typeface="Tahoma" panose="020B0604030504040204" pitchFamily="34" charset="0"/>
            </a:endParaRPr>
          </a:p>
        </p:txBody>
      </p:sp>
      <p:sp>
        <p:nvSpPr>
          <p:cNvPr id="50179" name="Rectangle 3"/>
          <p:cNvSpPr>
            <a:spLocks noGrp="1" noChangeArrowheads="1"/>
          </p:cNvSpPr>
          <p:nvPr>
            <p:ph type="body" idx="1"/>
          </p:nvPr>
        </p:nvSpPr>
        <p:spPr/>
        <p:txBody>
          <a:bodyPr/>
          <a:lstStyle/>
          <a:p>
            <a:pPr eaLnBrk="1" hangingPunct="1"/>
            <a:r>
              <a:rPr lang="en-NZ" altLang="en-US" dirty="0" smtClean="0"/>
              <a:t>Initiated with a simulated PTWC bulletin</a:t>
            </a:r>
          </a:p>
          <a:p>
            <a:pPr eaLnBrk="1" hangingPunct="1"/>
            <a:r>
              <a:rPr lang="en-NZ" altLang="en-US" dirty="0" smtClean="0"/>
              <a:t>After that, up to exercise players…..</a:t>
            </a:r>
          </a:p>
          <a:p>
            <a:pPr eaLnBrk="1" hangingPunct="1"/>
            <a:r>
              <a:rPr lang="en-NZ" altLang="en-US" dirty="0" smtClean="0"/>
              <a:t>Aim is for maximum realism (within resource limits)</a:t>
            </a:r>
          </a:p>
          <a:p>
            <a:pPr eaLnBrk="1" hangingPunct="1"/>
            <a:r>
              <a:rPr lang="en-NZ" altLang="en-US" dirty="0" smtClean="0"/>
              <a:t>Report times, shifts to be sorted on the day</a:t>
            </a:r>
          </a:p>
          <a:p>
            <a:pPr eaLnBrk="1" hangingPunct="1"/>
            <a:r>
              <a:rPr lang="en-NZ" altLang="en-US" dirty="0" smtClean="0"/>
              <a:t>Wait for the call……</a:t>
            </a:r>
            <a:endParaRPr lang="en-GB" altLang="en-US" dirty="0" smtClean="0"/>
          </a:p>
        </p:txBody>
      </p:sp>
    </p:spTree>
    <p:extLst>
      <p:ext uri="{BB962C8B-B14F-4D97-AF65-F5344CB8AC3E}">
        <p14:creationId xmlns:p14="http://schemas.microsoft.com/office/powerpoint/2010/main" val="365851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NZ" altLang="en-US" sz="4000" b="1" dirty="0" smtClean="0">
                <a:solidFill>
                  <a:srgbClr val="F04B3A"/>
                </a:solidFill>
                <a:latin typeface="Tahoma" panose="020B0604030504040204" pitchFamily="34" charset="0"/>
              </a:rPr>
              <a:t>Exercise Control</a:t>
            </a:r>
            <a:endParaRPr lang="en-GB" altLang="en-US" sz="4000" b="1" dirty="0" smtClean="0">
              <a:solidFill>
                <a:srgbClr val="F04B3A"/>
              </a:solidFill>
              <a:latin typeface="Tahoma" panose="020B0604030504040204" pitchFamily="34" charset="0"/>
            </a:endParaRPr>
          </a:p>
        </p:txBody>
      </p:sp>
      <p:sp>
        <p:nvSpPr>
          <p:cNvPr id="47107" name="Rectangle 3"/>
          <p:cNvSpPr>
            <a:spLocks noGrp="1" noChangeArrowheads="1"/>
          </p:cNvSpPr>
          <p:nvPr>
            <p:ph type="body" idx="1"/>
          </p:nvPr>
        </p:nvSpPr>
        <p:spPr>
          <a:xfrm>
            <a:off x="323850" y="1557338"/>
            <a:ext cx="8229600" cy="4525962"/>
          </a:xfrm>
        </p:spPr>
        <p:txBody>
          <a:bodyPr/>
          <a:lstStyle/>
          <a:p>
            <a:pPr eaLnBrk="1" hangingPunct="1"/>
            <a:r>
              <a:rPr lang="en-NZ" altLang="en-US" dirty="0" smtClean="0"/>
              <a:t>[Who?]</a:t>
            </a:r>
          </a:p>
          <a:p>
            <a:pPr eaLnBrk="1" hangingPunct="1"/>
            <a:r>
              <a:rPr lang="en-NZ" altLang="en-US" dirty="0" smtClean="0"/>
              <a:t>[Where? (Location)]</a:t>
            </a:r>
          </a:p>
          <a:p>
            <a:pPr eaLnBrk="1" hangingPunct="1"/>
            <a:r>
              <a:rPr lang="en-NZ" altLang="en-US" dirty="0" smtClean="0"/>
              <a:t>Will handle all exercise admin queries</a:t>
            </a:r>
          </a:p>
          <a:p>
            <a:pPr eaLnBrk="1" hangingPunct="1"/>
            <a:r>
              <a:rPr lang="en-NZ" altLang="en-US" dirty="0" smtClean="0"/>
              <a:t>Will stand in for any non-participating agency</a:t>
            </a:r>
          </a:p>
          <a:p>
            <a:pPr eaLnBrk="1" hangingPunct="1">
              <a:buFontTx/>
              <a:buNone/>
            </a:pPr>
            <a:endParaRPr lang="en-NZ" altLang="en-US" dirty="0" smtClean="0"/>
          </a:p>
        </p:txBody>
      </p:sp>
    </p:spTree>
    <p:extLst>
      <p:ext uri="{BB962C8B-B14F-4D97-AF65-F5344CB8AC3E}">
        <p14:creationId xmlns:p14="http://schemas.microsoft.com/office/powerpoint/2010/main" val="490980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NZ" altLang="en-US" b="1" dirty="0" smtClean="0">
                <a:solidFill>
                  <a:srgbClr val="F04B3A"/>
                </a:solidFill>
                <a:latin typeface="Tahoma" panose="020B0604030504040204" pitchFamily="34" charset="0"/>
              </a:rPr>
              <a:t>Evaluation</a:t>
            </a:r>
            <a:endParaRPr lang="en-GB" altLang="en-US" b="1" dirty="0" smtClean="0">
              <a:solidFill>
                <a:srgbClr val="F04B3A"/>
              </a:solidFill>
              <a:latin typeface="Tahoma" panose="020B0604030504040204" pitchFamily="34" charset="0"/>
            </a:endParaRPr>
          </a:p>
        </p:txBody>
      </p:sp>
      <p:sp>
        <p:nvSpPr>
          <p:cNvPr id="19459" name="Rectangle 3"/>
          <p:cNvSpPr>
            <a:spLocks noGrp="1" noChangeArrowheads="1"/>
          </p:cNvSpPr>
          <p:nvPr>
            <p:ph type="body" idx="1"/>
          </p:nvPr>
        </p:nvSpPr>
        <p:spPr>
          <a:xfrm>
            <a:off x="323850" y="1557338"/>
            <a:ext cx="8229600" cy="4525962"/>
          </a:xfrm>
        </p:spPr>
        <p:txBody>
          <a:bodyPr/>
          <a:lstStyle/>
          <a:p>
            <a:pPr eaLnBrk="1" hangingPunct="1"/>
            <a:r>
              <a:rPr lang="en-NZ" altLang="en-US" dirty="0" smtClean="0"/>
              <a:t>[Who?]</a:t>
            </a:r>
          </a:p>
          <a:p>
            <a:pPr eaLnBrk="1" hangingPunct="1"/>
            <a:r>
              <a:rPr lang="en-NZ" altLang="en-US" dirty="0" smtClean="0"/>
              <a:t>[Debrief arrangements – hot and cold]</a:t>
            </a:r>
            <a:endParaRPr lang="en-GB" altLang="en-US" dirty="0" smtClean="0"/>
          </a:p>
        </p:txBody>
      </p:sp>
    </p:spTree>
    <p:extLst>
      <p:ext uri="{BB962C8B-B14F-4D97-AF65-F5344CB8AC3E}">
        <p14:creationId xmlns:p14="http://schemas.microsoft.com/office/powerpoint/2010/main" val="4160580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0"/>
            <a:ext cx="8229600" cy="1143000"/>
          </a:xfrm>
        </p:spPr>
        <p:txBody>
          <a:bodyPr/>
          <a:lstStyle/>
          <a:p>
            <a:pPr eaLnBrk="1" hangingPunct="1"/>
            <a:r>
              <a:rPr lang="en-NZ" altLang="en-US" sz="4000" b="1" dirty="0" smtClean="0">
                <a:solidFill>
                  <a:srgbClr val="F04B3A"/>
                </a:solidFill>
                <a:latin typeface="Tahoma" panose="020B0604030504040204" pitchFamily="34" charset="0"/>
              </a:rPr>
              <a:t>Participation and Venue List</a:t>
            </a:r>
            <a:endParaRPr lang="en-GB" altLang="en-US" sz="4000" b="1" dirty="0" smtClean="0">
              <a:solidFill>
                <a:srgbClr val="F04B3A"/>
              </a:solidFill>
              <a:latin typeface="Tahoma" panose="020B0604030504040204" pitchFamily="34" charset="0"/>
            </a:endParaRPr>
          </a:p>
        </p:txBody>
      </p:sp>
      <p:pic>
        <p:nvPicPr>
          <p:cNvPr id="12291" name="Picture 5" descr="P&amp;V Lis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593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1840" y="692696"/>
            <a:ext cx="5328592" cy="2332856"/>
          </a:xfrm>
        </p:spPr>
        <p:txBody>
          <a:bodyPr>
            <a:noAutofit/>
          </a:bodyPr>
          <a:lstStyle/>
          <a:p>
            <a:pPr marL="0" indent="0" algn="ctr">
              <a:buNone/>
            </a:pPr>
            <a:r>
              <a:rPr lang="en-NZ" sz="4800" dirty="0" smtClean="0"/>
              <a:t>“This is an Exercise Tangaroa message”</a:t>
            </a:r>
            <a:endParaRPr lang="en-NZ" sz="4800" dirty="0"/>
          </a:p>
        </p:txBody>
      </p:sp>
      <p:pic>
        <p:nvPicPr>
          <p:cNvPr id="3074" name="Picture 2" descr="http://www.freestockphotos.biz/pictures/16/16217/Illustration+of+a+telephon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59" y="692696"/>
            <a:ext cx="2256472" cy="24482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reestockphotos.biz/pictures/14/14202/pencil.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1828" y="3294003"/>
            <a:ext cx="1815933" cy="177053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131840" y="3429000"/>
            <a:ext cx="5328592" cy="8718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NZ" sz="4800" dirty="0" smtClean="0"/>
              <a:t>“Exercise Tangaroa only”</a:t>
            </a:r>
            <a:endParaRPr lang="en-NZ" sz="4800" dirty="0"/>
          </a:p>
        </p:txBody>
      </p:sp>
    </p:spTree>
    <p:extLst>
      <p:ext uri="{BB962C8B-B14F-4D97-AF65-F5344CB8AC3E}">
        <p14:creationId xmlns:p14="http://schemas.microsoft.com/office/powerpoint/2010/main" val="1460967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199" y="188640"/>
            <a:ext cx="8229600" cy="129614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NZ" sz="8800" dirty="0" smtClean="0"/>
              <a:t>“No Duff”</a:t>
            </a:r>
            <a:endParaRPr lang="en-NZ" sz="8800" dirty="0"/>
          </a:p>
        </p:txBody>
      </p:sp>
      <p:pic>
        <p:nvPicPr>
          <p:cNvPr id="6146" name="Picture 2" descr="http://www.publicdomainfiles.com/images_view/1/13488697216929.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5755" y="1124744"/>
            <a:ext cx="4392487"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565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b="1" dirty="0">
                <a:solidFill>
                  <a:srgbClr val="F04B3A"/>
                </a:solidFill>
                <a:latin typeface="Tahoma" panose="020B0604030504040204" pitchFamily="34" charset="0"/>
              </a:rPr>
              <a:t>Remember…</a:t>
            </a:r>
          </a:p>
        </p:txBody>
      </p:sp>
      <p:sp>
        <p:nvSpPr>
          <p:cNvPr id="4" name="Content Placeholder 3"/>
          <p:cNvSpPr>
            <a:spLocks noGrp="1"/>
          </p:cNvSpPr>
          <p:nvPr>
            <p:ph idx="1"/>
          </p:nvPr>
        </p:nvSpPr>
        <p:spPr>
          <a:xfrm>
            <a:off x="457200" y="1432361"/>
            <a:ext cx="8229600" cy="4525963"/>
          </a:xfrm>
        </p:spPr>
        <p:txBody>
          <a:bodyPr/>
          <a:lstStyle/>
          <a:p>
            <a:r>
              <a:rPr lang="en-NZ" dirty="0" smtClean="0"/>
              <a:t>This </a:t>
            </a:r>
            <a:r>
              <a:rPr lang="en-NZ" dirty="0"/>
              <a:t>is a learning opportunity.</a:t>
            </a:r>
          </a:p>
          <a:p>
            <a:r>
              <a:rPr lang="en-NZ" dirty="0"/>
              <a:t>We are reviewing systems and processes – not you.</a:t>
            </a:r>
          </a:p>
          <a:p>
            <a:r>
              <a:rPr lang="en-NZ" dirty="0"/>
              <a:t>Be supportive of others – be a team.</a:t>
            </a:r>
          </a:p>
          <a:p>
            <a:r>
              <a:rPr lang="en-NZ" dirty="0"/>
              <a:t>If you are unsure, ask, don’t stress.</a:t>
            </a:r>
          </a:p>
          <a:p>
            <a:r>
              <a:rPr lang="en-NZ" dirty="0"/>
              <a:t>There will be opportunities for feedback during debriefs.</a:t>
            </a:r>
          </a:p>
          <a:p>
            <a:endParaRPr lang="en-NZ" dirty="0"/>
          </a:p>
        </p:txBody>
      </p:sp>
    </p:spTree>
    <p:extLst>
      <p:ext uri="{BB962C8B-B14F-4D97-AF65-F5344CB8AC3E}">
        <p14:creationId xmlns:p14="http://schemas.microsoft.com/office/powerpoint/2010/main" val="360875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NZ" sz="4000" b="1" dirty="0">
              <a:solidFill>
                <a:srgbClr val="F04B3A"/>
              </a:solidFill>
              <a:latin typeface="Tahoma" panose="020B0604030504040204" pitchFamily="34" charset="0"/>
            </a:endParaRPr>
          </a:p>
        </p:txBody>
      </p:sp>
      <p:sp>
        <p:nvSpPr>
          <p:cNvPr id="4" name="Content Placeholder 3"/>
          <p:cNvSpPr>
            <a:spLocks noGrp="1"/>
          </p:cNvSpPr>
          <p:nvPr>
            <p:ph idx="1"/>
          </p:nvPr>
        </p:nvSpPr>
        <p:spPr>
          <a:xfrm>
            <a:off x="457200" y="1432361"/>
            <a:ext cx="8229600" cy="4525963"/>
          </a:xfrm>
        </p:spPr>
        <p:txBody>
          <a:bodyPr/>
          <a:lstStyle/>
          <a:p>
            <a:r>
              <a:rPr lang="en-NZ" dirty="0" smtClean="0"/>
              <a:t>[Add any other slides as required for the briefing]</a:t>
            </a:r>
            <a:endParaRPr lang="en-NZ" dirty="0"/>
          </a:p>
        </p:txBody>
      </p:sp>
    </p:spTree>
    <p:extLst>
      <p:ext uri="{BB962C8B-B14F-4D97-AF65-F5344CB8AC3E}">
        <p14:creationId xmlns:p14="http://schemas.microsoft.com/office/powerpoint/2010/main" val="1460549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840"/>
            <a:ext cx="9144000" cy="685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672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NZ" altLang="en-US" sz="4000" b="1" dirty="0" smtClean="0">
                <a:solidFill>
                  <a:srgbClr val="F04B3A"/>
                </a:solidFill>
                <a:latin typeface="Tahoma" panose="020B0604030504040204" pitchFamily="34" charset="0"/>
              </a:rPr>
              <a:t>Agenda</a:t>
            </a:r>
            <a:endParaRPr lang="en-GB" altLang="en-US" sz="4000" b="1" dirty="0" smtClean="0">
              <a:solidFill>
                <a:srgbClr val="F04B3A"/>
              </a:solidFill>
              <a:latin typeface="Tahoma" panose="020B0604030504040204" pitchFamily="34" charset="0"/>
            </a:endParaRPr>
          </a:p>
        </p:txBody>
      </p:sp>
      <p:sp>
        <p:nvSpPr>
          <p:cNvPr id="5123" name="Rectangle 3"/>
          <p:cNvSpPr>
            <a:spLocks noGrp="1" noChangeArrowheads="1"/>
          </p:cNvSpPr>
          <p:nvPr>
            <p:ph type="body" idx="1"/>
          </p:nvPr>
        </p:nvSpPr>
        <p:spPr>
          <a:xfrm>
            <a:off x="457200" y="1772816"/>
            <a:ext cx="8229600" cy="4525963"/>
          </a:xfrm>
        </p:spPr>
        <p:txBody>
          <a:bodyPr/>
          <a:lstStyle/>
          <a:p>
            <a:pPr lvl="0"/>
            <a:r>
              <a:rPr lang="en-NZ" dirty="0" smtClean="0"/>
              <a:t>Welcome and introductions</a:t>
            </a:r>
          </a:p>
          <a:p>
            <a:pPr lvl="0"/>
            <a:r>
              <a:rPr lang="en-NZ" dirty="0" smtClean="0"/>
              <a:t>Introduction </a:t>
            </a:r>
            <a:r>
              <a:rPr lang="en-NZ" dirty="0"/>
              <a:t>to Exercise Tangaroa</a:t>
            </a:r>
          </a:p>
          <a:p>
            <a:pPr lvl="0"/>
            <a:r>
              <a:rPr lang="en-NZ" dirty="0"/>
              <a:t>Overview of the </a:t>
            </a:r>
            <a:r>
              <a:rPr lang="en-NZ" dirty="0" smtClean="0"/>
              <a:t>how the exercise will be run in [insert region/agency]</a:t>
            </a:r>
          </a:p>
          <a:p>
            <a:pPr lvl="0"/>
            <a:r>
              <a:rPr lang="en-NZ" dirty="0" smtClean="0"/>
              <a:t>[Health and safety in NCC/ECC/EOC]</a:t>
            </a:r>
            <a:endParaRPr lang="en-NZ" dirty="0"/>
          </a:p>
          <a:p>
            <a:pPr eaLnBrk="1" hangingPunct="1"/>
            <a:endParaRPr lang="en-GB" altLang="en-US" dirty="0" smtClean="0"/>
          </a:p>
          <a:p>
            <a:pPr eaLnBrk="1" hangingPunct="1"/>
            <a:endParaRPr lang="en-GB" altLang="en-US" dirty="0" smtClean="0"/>
          </a:p>
        </p:txBody>
      </p:sp>
    </p:spTree>
    <p:extLst>
      <p:ext uri="{BB962C8B-B14F-4D97-AF65-F5344CB8AC3E}">
        <p14:creationId xmlns:p14="http://schemas.microsoft.com/office/powerpoint/2010/main" val="2958750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2656"/>
            <a:ext cx="7924800" cy="652934"/>
          </a:xfrm>
        </p:spPr>
        <p:txBody>
          <a:bodyPr>
            <a:noAutofit/>
          </a:bodyPr>
          <a:lstStyle/>
          <a:p>
            <a:pPr marL="0" indent="0"/>
            <a:r>
              <a:rPr lang="en-NZ" sz="4000" b="1" dirty="0">
                <a:solidFill>
                  <a:srgbClr val="F04B3A"/>
                </a:solidFill>
                <a:latin typeface="Tahoma" panose="020B0604030504040204" pitchFamily="34" charset="0"/>
              </a:rPr>
              <a:t>Exercise Tangaroa 2016</a:t>
            </a:r>
          </a:p>
        </p:txBody>
      </p:sp>
      <p:pic>
        <p:nvPicPr>
          <p:cNvPr id="5" name="Picture 2" descr="C:\Users\GUardJ\AppData\Local\Microsoft\Windows\Temporary Internet Files\Content.Outlook\CW5CUARK\ExerciseTangaro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772816"/>
            <a:ext cx="368528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700808"/>
            <a:ext cx="379602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1789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8313" y="549275"/>
            <a:ext cx="8229600" cy="1143000"/>
          </a:xfrm>
        </p:spPr>
        <p:txBody>
          <a:bodyPr>
            <a:normAutofit/>
          </a:bodyPr>
          <a:lstStyle/>
          <a:p>
            <a:r>
              <a:rPr lang="en-NZ" altLang="en-US" sz="4000" b="1" dirty="0">
                <a:solidFill>
                  <a:srgbClr val="F04B3A"/>
                </a:solidFill>
                <a:latin typeface="Tahoma" panose="020B0604030504040204" pitchFamily="34" charset="0"/>
              </a:rPr>
              <a:t>Aim</a:t>
            </a:r>
            <a:endParaRPr lang="en-GB" altLang="en-US" sz="4000" b="1" dirty="0">
              <a:solidFill>
                <a:srgbClr val="F04B3A"/>
              </a:solidFill>
              <a:latin typeface="Tahoma" panose="020B0604030504040204" pitchFamily="34" charset="0"/>
            </a:endParaRPr>
          </a:p>
        </p:txBody>
      </p:sp>
      <p:sp>
        <p:nvSpPr>
          <p:cNvPr id="48131" name="Rectangle 3"/>
          <p:cNvSpPr>
            <a:spLocks noGrp="1" noChangeArrowheads="1"/>
          </p:cNvSpPr>
          <p:nvPr>
            <p:ph type="body" idx="4294967295"/>
          </p:nvPr>
        </p:nvSpPr>
        <p:spPr>
          <a:xfrm>
            <a:off x="971600" y="1916832"/>
            <a:ext cx="7344817" cy="4525963"/>
          </a:xfrm>
          <a:prstGeom prst="rect">
            <a:avLst/>
          </a:prstGeom>
        </p:spPr>
        <p:txBody>
          <a:bodyPr/>
          <a:lstStyle/>
          <a:p>
            <a:pPr marL="0" indent="0">
              <a:buClr>
                <a:srgbClr val="F04B3A"/>
              </a:buClr>
              <a:buNone/>
            </a:pPr>
            <a:r>
              <a:rPr lang="en-NZ" altLang="en-US" sz="3200" dirty="0"/>
              <a:t>To test New Zealand’s </a:t>
            </a:r>
            <a:r>
              <a:rPr lang="en-NZ" altLang="en-US" sz="3200" dirty="0" smtClean="0"/>
              <a:t>arrangements </a:t>
            </a:r>
            <a:r>
              <a:rPr lang="en-NZ" altLang="en-US" sz="3200" dirty="0"/>
              <a:t>for </a:t>
            </a:r>
            <a:r>
              <a:rPr lang="en-NZ" altLang="en-US" sz="3200" dirty="0" smtClean="0"/>
              <a:t>preparing for, responding to, and recovering from </a:t>
            </a:r>
            <a:r>
              <a:rPr lang="en-NZ" altLang="en-US" sz="3200" dirty="0"/>
              <a:t>a national tsunami </a:t>
            </a:r>
            <a:r>
              <a:rPr lang="en-NZ" altLang="en-US" sz="3200" dirty="0" smtClean="0"/>
              <a:t>impact.</a:t>
            </a:r>
            <a:endParaRPr lang="en-GB" altLang="en-US" dirty="0">
              <a:solidFill>
                <a:srgbClr val="094123"/>
              </a:solidFill>
            </a:endParaRPr>
          </a:p>
          <a:p>
            <a:pPr>
              <a:buClr>
                <a:srgbClr val="F04B3A"/>
              </a:buClr>
              <a:buFontTx/>
              <a:buNone/>
            </a:pPr>
            <a:endParaRPr lang="en-GB" altLang="en-US" dirty="0">
              <a:solidFill>
                <a:srgbClr val="094123"/>
              </a:solidFill>
            </a:endParaRPr>
          </a:p>
        </p:txBody>
      </p:sp>
    </p:spTree>
    <p:extLst>
      <p:ext uri="{BB962C8B-B14F-4D97-AF65-F5344CB8AC3E}">
        <p14:creationId xmlns:p14="http://schemas.microsoft.com/office/powerpoint/2010/main" val="3530931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5150" y="87809"/>
            <a:ext cx="8229600" cy="1143000"/>
          </a:xfrm>
        </p:spPr>
        <p:txBody>
          <a:bodyPr>
            <a:normAutofit/>
          </a:bodyPr>
          <a:lstStyle/>
          <a:p>
            <a:r>
              <a:rPr lang="en-NZ" altLang="en-US" sz="4000" b="1" dirty="0">
                <a:solidFill>
                  <a:srgbClr val="F04B3A"/>
                </a:solidFill>
                <a:latin typeface="Tahoma" panose="020B0604030504040204" pitchFamily="34" charset="0"/>
              </a:rPr>
              <a:t>Objectives</a:t>
            </a:r>
            <a:endParaRPr lang="en-GB" altLang="en-US" sz="4000" b="1" dirty="0">
              <a:solidFill>
                <a:srgbClr val="F04B3A"/>
              </a:solidFill>
              <a:latin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2811921207"/>
              </p:ext>
            </p:extLst>
          </p:nvPr>
        </p:nvGraphicFramePr>
        <p:xfrm>
          <a:off x="1523999" y="1194099"/>
          <a:ext cx="6124687" cy="4069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2029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036496" cy="1143000"/>
          </a:xfrm>
        </p:spPr>
        <p:txBody>
          <a:bodyPr>
            <a:noAutofit/>
          </a:bodyPr>
          <a:lstStyle/>
          <a:p>
            <a:r>
              <a:rPr lang="en-NZ" sz="4000" b="1" dirty="0" smtClean="0">
                <a:solidFill>
                  <a:srgbClr val="F04B3A"/>
                </a:solidFill>
                <a:latin typeface="Tahoma" panose="020B0604030504040204" pitchFamily="34" charset="0"/>
              </a:rPr>
              <a:t>Scenario</a:t>
            </a:r>
            <a:endParaRPr lang="en-NZ" sz="4000" b="1" dirty="0">
              <a:solidFill>
                <a:srgbClr val="F04B3A"/>
              </a:solidFill>
              <a:latin typeface="Tahoma" panose="020B0604030504040204" pitchFamily="34" charset="0"/>
            </a:endParaRPr>
          </a:p>
        </p:txBody>
      </p:sp>
      <p:pic>
        <p:nvPicPr>
          <p:cNvPr id="11267" name="Picture 3"/>
          <p:cNvPicPr>
            <a:picLocks noGrp="1" noChangeAspect="1" noChangeArrowheads="1"/>
          </p:cNvPicPr>
          <p:nvPr>
            <p:ph sz="quarter" idx="4294967295"/>
          </p:nvPr>
        </p:nvPicPr>
        <p:blipFill rotWithShape="1">
          <a:blip r:embed="rId3">
            <a:extLst>
              <a:ext uri="{28A0092B-C50C-407E-A947-70E740481C1C}">
                <a14:useLocalDpi xmlns:a14="http://schemas.microsoft.com/office/drawing/2010/main" val="0"/>
              </a:ext>
            </a:extLst>
          </a:blip>
          <a:srcRect r="28558"/>
          <a:stretch/>
        </p:blipFill>
        <p:spPr bwMode="auto">
          <a:xfrm>
            <a:off x="4473174" y="1457625"/>
            <a:ext cx="4670826" cy="5467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1457625"/>
            <a:ext cx="4581694"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452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3528" y="116632"/>
            <a:ext cx="8229600" cy="1143000"/>
          </a:xfrm>
        </p:spPr>
        <p:txBody>
          <a:bodyPr>
            <a:normAutofit/>
          </a:bodyPr>
          <a:lstStyle/>
          <a:p>
            <a:r>
              <a:rPr altLang="en-US" sz="4000" b="1" dirty="0">
                <a:solidFill>
                  <a:srgbClr val="F04B3A"/>
                </a:solidFill>
                <a:latin typeface="Tahoma" panose="020B0604030504040204" pitchFamily="34" charset="0"/>
              </a:rPr>
              <a:t>Dates</a:t>
            </a:r>
            <a:endParaRPr lang="en-AU" altLang="en-US" sz="4000" b="1" dirty="0">
              <a:solidFill>
                <a:srgbClr val="F04B3A"/>
              </a:solidFill>
              <a:latin typeface="Tahoma" panose="020B0604030504040204" pitchFamily="34" charset="0"/>
            </a:endParaRPr>
          </a:p>
        </p:txBody>
      </p:sp>
      <p:pic>
        <p:nvPicPr>
          <p:cNvPr id="1945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176612"/>
            <a:ext cx="9144000" cy="5672858"/>
          </a:xfrm>
        </p:spPr>
      </p:pic>
    </p:spTree>
    <p:extLst>
      <p:ext uri="{BB962C8B-B14F-4D97-AF65-F5344CB8AC3E}">
        <p14:creationId xmlns:p14="http://schemas.microsoft.com/office/powerpoint/2010/main" val="1593898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1" y="1501658"/>
            <a:ext cx="9274901" cy="539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5536" y="0"/>
            <a:ext cx="7924800" cy="1143000"/>
          </a:xfrm>
        </p:spPr>
        <p:txBody>
          <a:bodyPr>
            <a:noAutofit/>
          </a:bodyPr>
          <a:lstStyle/>
          <a:p>
            <a:pPr marL="0" indent="0"/>
            <a:r>
              <a:rPr lang="en-NZ" sz="4000" b="1" dirty="0">
                <a:solidFill>
                  <a:srgbClr val="F04B3A"/>
                </a:solidFill>
                <a:latin typeface="Tahoma" panose="020B0604030504040204" pitchFamily="34" charset="0"/>
              </a:rPr>
              <a:t>Wed 31 August 2016 – Warning and Impact</a:t>
            </a:r>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0" indent="0">
              <a:buNone/>
            </a:pPr>
            <a:endParaRPr lang="en-NZ" dirty="0"/>
          </a:p>
          <a:p>
            <a:endParaRPr lang="en-NZ" dirty="0" smtClean="0"/>
          </a:p>
          <a:p>
            <a:pPr marL="0" indent="0">
              <a:buNone/>
            </a:pPr>
            <a:endParaRPr lang="en-NZ" dirty="0" smtClean="0"/>
          </a:p>
          <a:p>
            <a:endParaRPr lang="en-NZ" dirty="0"/>
          </a:p>
          <a:p>
            <a:endParaRPr lang="en-NZ"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941" y="4338127"/>
            <a:ext cx="4934322" cy="368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941" y="1484784"/>
            <a:ext cx="4232059" cy="353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290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0912" y="1340768"/>
            <a:ext cx="4798863" cy="270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0768"/>
            <a:ext cx="4360912" cy="2793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5536" y="0"/>
            <a:ext cx="7924800" cy="1143000"/>
          </a:xfrm>
        </p:spPr>
        <p:txBody>
          <a:bodyPr>
            <a:noAutofit/>
          </a:bodyPr>
          <a:lstStyle/>
          <a:p>
            <a:r>
              <a:rPr lang="en-NZ" sz="4000" b="1" dirty="0">
                <a:solidFill>
                  <a:srgbClr val="F04B3A"/>
                </a:solidFill>
                <a:latin typeface="Tahoma" panose="020B0604030504040204" pitchFamily="34" charset="0"/>
              </a:rPr>
              <a:t>Wed 14 Sept 2016 – Post Impact</a:t>
            </a:r>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0" indent="0">
              <a:buNone/>
            </a:pPr>
            <a:endParaRPr lang="en-NZ" dirty="0"/>
          </a:p>
          <a:p>
            <a:endParaRPr lang="en-NZ" dirty="0" smtClean="0"/>
          </a:p>
          <a:p>
            <a:pPr marL="0" indent="0">
              <a:buNone/>
            </a:pPr>
            <a:endParaRPr lang="en-NZ" dirty="0" smtClean="0"/>
          </a:p>
          <a:p>
            <a:endParaRPr lang="en-NZ" dirty="0"/>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17032"/>
            <a:ext cx="9168950" cy="360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24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F367C0C3BEFB4AB368D74DD44E4CF3" ma:contentTypeVersion="0" ma:contentTypeDescription="Create a new document." ma:contentTypeScope="" ma:versionID="09756bb948038212ea6dbab2945bacc3">
  <xsd:schema xmlns:xsd="http://www.w3.org/2001/XMLSchema" xmlns:xs="http://www.w3.org/2001/XMLSchema" xmlns:p="http://schemas.microsoft.com/office/2006/metadata/properties" targetNamespace="http://schemas.microsoft.com/office/2006/metadata/properties" ma:root="true" ma:fieldsID="38e5a0af015ab8b16433b24c90a3030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Subjec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3C8EE0-C21A-4A16-B166-E5F4BCC90949}">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C7CD368-FA89-4305-A8E2-82E78147D3BC}">
  <ds:schemaRefs>
    <ds:schemaRef ds:uri="http://schemas.microsoft.com/sharepoint/v3/contenttype/forms"/>
  </ds:schemaRefs>
</ds:datastoreItem>
</file>

<file path=customXml/itemProps3.xml><?xml version="1.0" encoding="utf-8"?>
<ds:datastoreItem xmlns:ds="http://schemas.openxmlformats.org/officeDocument/2006/customXml" ds:itemID="{D61242E3-887E-40EB-82D3-439CE3FE7E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216</TotalTime>
  <Words>1454</Words>
  <Application>Microsoft Office PowerPoint</Application>
  <PresentationFormat>On-screen Show (4:3)</PresentationFormat>
  <Paragraphs>129</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Tahoma</vt:lpstr>
      <vt:lpstr>Office Theme</vt:lpstr>
      <vt:lpstr>  </vt:lpstr>
      <vt:lpstr>Agenda</vt:lpstr>
      <vt:lpstr>Exercise Tangaroa 2016</vt:lpstr>
      <vt:lpstr>Aim</vt:lpstr>
      <vt:lpstr>Objectives</vt:lpstr>
      <vt:lpstr>Scenario</vt:lpstr>
      <vt:lpstr>Dates</vt:lpstr>
      <vt:lpstr>Wed 31 August 2016 – Warning and Impact</vt:lpstr>
      <vt:lpstr>Wed 14 Sept 2016 – Post Impact</vt:lpstr>
      <vt:lpstr>Wed 28 Sept 2016 – Transition to Recovery</vt:lpstr>
      <vt:lpstr>Day 1 Exercise Sequence</vt:lpstr>
      <vt:lpstr>Exercise Control</vt:lpstr>
      <vt:lpstr>Evaluation</vt:lpstr>
      <vt:lpstr>Participation and Venue List</vt:lpstr>
      <vt:lpstr>PowerPoint Presentation</vt:lpstr>
      <vt:lpstr>PowerPoint Presentation</vt:lpstr>
      <vt:lpstr>Remember…</vt:lpstr>
      <vt:lpstr>PowerPoint Presentation</vt:lpstr>
      <vt:lpstr>PowerPoint Presentation</vt:lpstr>
    </vt:vector>
  </TitlesOfParts>
  <Company>Department of the Prime Minister and Cabinet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NCMC Participants Brief 10 AUGUST 2015</dc:title>
  <dc:creator>%username%</dc:creator>
  <cp:lastModifiedBy>Sara Leighton [DPMC]</cp:lastModifiedBy>
  <cp:revision>25</cp:revision>
  <cp:lastPrinted>2016-01-18T00:36:39Z</cp:lastPrinted>
  <dcterms:created xsi:type="dcterms:W3CDTF">2015-08-11T20:14:27Z</dcterms:created>
  <dcterms:modified xsi:type="dcterms:W3CDTF">2016-07-25T04:28:51Z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0x010100EBF367C0C3BEFB4AB368D74DD44E4CF3</vt:lpwstr>
  </property>
</Properties>
</file>